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9xOJt+fZl4QpHv0s+rLIcIveA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4.jpg"/><Relationship Id="rId5" Type="http://schemas.openxmlformats.org/officeDocument/2006/relationships/image" Target="../media/image12.jp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2.jpg"/><Relationship Id="rId5" Type="http://schemas.openxmlformats.org/officeDocument/2006/relationships/image" Target="../media/image4.jpg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4.jpg"/><Relationship Id="rId5" Type="http://schemas.openxmlformats.org/officeDocument/2006/relationships/image" Target="../media/image12.jpg"/><Relationship Id="rId6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12.jpg"/><Relationship Id="rId7" Type="http://schemas.openxmlformats.org/officeDocument/2006/relationships/image" Target="../media/image4.jpg"/><Relationship Id="rId8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12.jpg"/><Relationship Id="rId5" Type="http://schemas.openxmlformats.org/officeDocument/2006/relationships/image" Target="../media/image4.jp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2.jpg"/><Relationship Id="rId5" Type="http://schemas.openxmlformats.org/officeDocument/2006/relationships/image" Target="../media/image4.jp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0" Type="http://schemas.openxmlformats.org/officeDocument/2006/relationships/image" Target="../media/image9.png"/><Relationship Id="rId9" Type="http://schemas.openxmlformats.org/officeDocument/2006/relationships/image" Target="../media/image4.jp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8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4.jp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10" Type="http://schemas.openxmlformats.org/officeDocument/2006/relationships/image" Target="../media/image9.png"/><Relationship Id="rId9" Type="http://schemas.openxmlformats.org/officeDocument/2006/relationships/image" Target="../media/image4.jp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2.jpg"/><Relationship Id="rId8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12.jpg"/><Relationship Id="rId5" Type="http://schemas.openxmlformats.org/officeDocument/2006/relationships/image" Target="../media/image4.jp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lorful liquid art" id="88" name="Google Shape;88;p1"/>
          <p:cNvPicPr preferRelativeResize="0"/>
          <p:nvPr/>
        </p:nvPicPr>
        <p:blipFill rotWithShape="1">
          <a:blip r:embed="rId3">
            <a:alphaModFix amt="10000"/>
          </a:blip>
          <a:srcRect b="9934" l="0" r="0" t="9707"/>
          <a:stretch/>
        </p:blipFill>
        <p:spPr>
          <a:xfrm>
            <a:off x="57454" y="0"/>
            <a:ext cx="12134546" cy="693418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ctrTitle"/>
          </p:nvPr>
        </p:nvSpPr>
        <p:spPr>
          <a:xfrm>
            <a:off x="1374626" y="925288"/>
            <a:ext cx="9159855" cy="17743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GB"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COMPHACRISIS</a:t>
            </a:r>
            <a:br>
              <a:rPr lang="en-GB" sz="4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Story of a Grant</a:t>
            </a:r>
            <a:endParaRPr sz="80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732567" y="2969309"/>
            <a:ext cx="10530318" cy="22779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</a:pPr>
            <a:r>
              <a:rPr lang="en-GB" sz="3000">
                <a:solidFill>
                  <a:schemeClr val="dk2"/>
                </a:solidFill>
              </a:rPr>
              <a:t>Dr Mina Hosseini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GB" sz="2000">
                <a:solidFill>
                  <a:schemeClr val="dk2"/>
                </a:solidFill>
              </a:rPr>
              <a:t>Marie Skłodowska-Curie Postdoctoral fellow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b="1" lang="en-GB" sz="2000">
                <a:solidFill>
                  <a:schemeClr val="dk2"/>
                </a:solidFill>
              </a:rPr>
              <a:t>UCD Sutherland School of Law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55" y="283395"/>
            <a:ext cx="1259716" cy="125971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152400" y="152400"/>
            <a:ext cx="2381250" cy="0"/>
          </a:xfrm>
          <a:prstGeom prst="rect">
            <a:avLst/>
          </a:prstGeom>
          <a:solidFill>
            <a:srgbClr val="1F1F1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C6C4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C8C6C4"/>
                </a:solidFill>
                <a:latin typeface="Arial"/>
                <a:ea typeface="Arial"/>
                <a:cs typeface="Arial"/>
                <a:sym typeface="Arial"/>
              </a:rPr>
              <a:t>180%</a:t>
            </a:r>
            <a:endParaRPr b="0" i="0" sz="1000" u="none" cap="none" strike="noStrike">
              <a:solidFill>
                <a:srgbClr val="F3F2F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2F1"/>
              </a:buClr>
              <a:buSzPts val="2200"/>
              <a:buFont typeface="Arial"/>
              <a:buNone/>
            </a:pPr>
            <a:r>
              <a:rPr b="0" i="0" lang="en-GB" sz="2200" u="none" cap="none" strike="noStrike">
                <a:solidFill>
                  <a:srgbClr val="F3F2F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b="0" i="0" sz="1000" u="none" cap="none" strike="noStrike">
              <a:solidFill>
                <a:srgbClr val="F3F2F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52400" y="152400"/>
            <a:ext cx="8128000" cy="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2F1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F3F2F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en-GB" sz="1000" u="none" cap="none" strike="noStrike">
                <a:solidFill>
                  <a:srgbClr val="F3F2F1"/>
                </a:solidFill>
                <a:latin typeface="Arial"/>
                <a:ea typeface="Arial"/>
                <a:cs typeface="Arial"/>
                <a:sym typeface="Arial"/>
              </a:rPr>
              <a:t>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52400" y="152400"/>
            <a:ext cx="812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rot="10800000">
            <a:off x="397782" y="2133099"/>
            <a:ext cx="1890485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2F1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F3F2F1"/>
                </a:solidFill>
                <a:latin typeface="Arial"/>
                <a:ea typeface="Arial"/>
                <a:cs typeface="Arial"/>
                <a:sym typeface="Arial"/>
              </a:rPr>
              <a:t>279 x 279</a:t>
            </a:r>
            <a:endParaRPr/>
          </a:p>
        </p:txBody>
      </p:sp>
      <p:pic>
        <p:nvPicPr>
          <p:cNvPr descr="Graphical user interface, application&#10;&#10;Description automatically generated" id="96" name="Google Shape;9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53" y="6125403"/>
            <a:ext cx="2876499" cy="7009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97" name="Google Shape;9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32742" y="4903802"/>
            <a:ext cx="1501804" cy="150180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 flipH="1">
            <a:off x="-1" y="5654704"/>
            <a:ext cx="20791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933006" y="6263450"/>
            <a:ext cx="819311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1"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Europe MSCA programme under grant agreement No. 101061575</a:t>
            </a:r>
            <a:endParaRPr b="0" i="0"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0"/>
          <p:cNvSpPr txBox="1"/>
          <p:nvPr>
            <p:ph idx="1" type="subTitle"/>
          </p:nvPr>
        </p:nvSpPr>
        <p:spPr>
          <a:xfrm>
            <a:off x="1689028" y="4351772"/>
            <a:ext cx="8813942" cy="1910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800">
              <a:solidFill>
                <a:srgbClr val="0E101A"/>
              </a:solidFill>
            </a:endParaRPr>
          </a:p>
          <a:p>
            <a:pPr indent="-182563" lvl="0" marL="1825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ct val="100000"/>
              <a:buNone/>
            </a:pPr>
            <a:r>
              <a:rPr b="1" lang="en-GB" sz="1900">
                <a:solidFill>
                  <a:srgbClr val="0E101A"/>
                </a:solidFill>
              </a:rPr>
              <a:t>• Write your proposal in clear and simple language that individuals outside your field of expertise can understand.</a:t>
            </a:r>
            <a:endParaRPr/>
          </a:p>
          <a:p>
            <a:pPr indent="-182563" lvl="0" marL="1825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900">
              <a:solidFill>
                <a:srgbClr val="0E101A"/>
              </a:solidFill>
            </a:endParaRPr>
          </a:p>
          <a:p>
            <a:pPr indent="-182563" lvl="0" marL="1825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ct val="100000"/>
              <a:buNone/>
            </a:pPr>
            <a:r>
              <a:rPr b="1" lang="en-GB" sz="1900">
                <a:solidFill>
                  <a:srgbClr val="0E101A"/>
                </a:solidFill>
              </a:rPr>
              <a:t>• Include the researcher's CV, highlighting relevant experience and transferable skills. </a:t>
            </a:r>
            <a:endParaRPr/>
          </a:p>
          <a:p>
            <a:pPr indent="-182563" lvl="0" marL="1825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1900">
              <a:solidFill>
                <a:srgbClr val="0E101A"/>
              </a:solidFill>
            </a:endParaRPr>
          </a:p>
          <a:p>
            <a:pPr indent="-182563" lvl="0" marL="1825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ct val="100000"/>
              <a:buNone/>
            </a:pPr>
            <a:r>
              <a:rPr b="1" lang="en-GB" sz="1900">
                <a:solidFill>
                  <a:srgbClr val="0E101A"/>
                </a:solidFill>
              </a:rPr>
              <a:t>• In the event of proposal rejection, carefully apply the reviewers' comments and revise the proposal accordingly to address any identified weaknesses or areas for improvement.</a:t>
            </a:r>
            <a:endParaRPr b="1" i="0" sz="1900">
              <a:solidFill>
                <a:srgbClr val="37415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0" sz="1800">
              <a:solidFill>
                <a:srgbClr val="37415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0" sz="1600">
              <a:solidFill>
                <a:srgbClr val="37415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0" sz="1600">
              <a:solidFill>
                <a:srgbClr val="37415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>
              <a:solidFill>
                <a:srgbClr val="404355"/>
              </a:solidFill>
            </a:endParaRPr>
          </a:p>
        </p:txBody>
      </p:sp>
      <p:pic>
        <p:nvPicPr>
          <p:cNvPr id="317" name="Google Shape;317;p10"/>
          <p:cNvPicPr preferRelativeResize="0"/>
          <p:nvPr/>
        </p:nvPicPr>
        <p:blipFill rotWithShape="1">
          <a:blip r:embed="rId3">
            <a:alphaModFix/>
          </a:blip>
          <a:srcRect b="27727" l="0" r="1" t="0"/>
          <a:stretch/>
        </p:blipFill>
        <p:spPr>
          <a:xfrm>
            <a:off x="842359" y="828198"/>
            <a:ext cx="10507281" cy="35235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318" name="Google Shape;31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76" y="6145531"/>
            <a:ext cx="276225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0"/>
          <p:cNvSpPr txBox="1"/>
          <p:nvPr/>
        </p:nvSpPr>
        <p:spPr>
          <a:xfrm>
            <a:off x="1453901" y="387107"/>
            <a:ext cx="10002251" cy="65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55" y="283395"/>
            <a:ext cx="1259716" cy="125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321" name="Google Shape;32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87148" y="5443465"/>
            <a:ext cx="1501804" cy="150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10319333" y="0"/>
            <a:ext cx="842502" cy="354793"/>
          </a:xfrm>
          <a:custGeom>
            <a:rect b="b" l="l" r="r" t="t"/>
            <a:pathLst>
              <a:path extrusionOk="0" h="477997" w="1135066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cap="flat" cmpd="sng" w="1270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6619536" y="0"/>
            <a:ext cx="2093996" cy="1402773"/>
          </a:xfrm>
          <a:custGeom>
            <a:rect b="b" l="l" r="r" t="t"/>
            <a:pathLst>
              <a:path extrusionOk="0" h="1550992" w="2315251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ncil on top of a paper with a printed line graph" id="331" name="Google Shape;331;p11"/>
          <p:cNvPicPr preferRelativeResize="0"/>
          <p:nvPr/>
        </p:nvPicPr>
        <p:blipFill rotWithShape="1">
          <a:blip r:embed="rId3">
            <a:alphaModFix/>
          </a:blip>
          <a:srcRect b="-2" l="2884" r="43032" t="0"/>
          <a:stretch/>
        </p:blipFill>
        <p:spPr>
          <a:xfrm>
            <a:off x="9506555" y="1037833"/>
            <a:ext cx="2052658" cy="2533423"/>
          </a:xfrm>
          <a:custGeom>
            <a:rect b="b" l="l" r="r" t="t"/>
            <a:pathLst>
              <a:path extrusionOk="0" h="2247255" w="1999274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32" name="Google Shape;332;p11"/>
          <p:cNvSpPr/>
          <p:nvPr/>
        </p:nvSpPr>
        <p:spPr>
          <a:xfrm>
            <a:off x="5476147" y="5530635"/>
            <a:ext cx="3939038" cy="3939038"/>
          </a:xfrm>
          <a:prstGeom prst="arc">
            <a:avLst>
              <a:gd fmla="val 16200000" name="adj1"/>
              <a:gd fmla="val 20354996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6619536" y="6066084"/>
            <a:ext cx="1913062" cy="791916"/>
          </a:xfrm>
          <a:custGeom>
            <a:rect b="b" l="l" r="r" t="t"/>
            <a:pathLst>
              <a:path extrusionOk="0" h="824205" w="1991064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4" name="Google Shape;334;p11"/>
          <p:cNvGrpSpPr/>
          <p:nvPr/>
        </p:nvGrpSpPr>
        <p:grpSpPr>
          <a:xfrm>
            <a:off x="1818698" y="1694287"/>
            <a:ext cx="6586856" cy="4116785"/>
            <a:chOff x="995064" y="1982"/>
            <a:chExt cx="6586856" cy="4116785"/>
          </a:xfrm>
        </p:grpSpPr>
        <p:sp>
          <p:nvSpPr>
            <p:cNvPr id="335" name="Google Shape;335;p11"/>
            <p:cNvSpPr/>
            <p:nvPr/>
          </p:nvSpPr>
          <p:spPr>
            <a:xfrm>
              <a:off x="995064" y="1982"/>
              <a:ext cx="2058392" cy="1235035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1"/>
            <p:cNvSpPr txBox="1"/>
            <p:nvPr/>
          </p:nvSpPr>
          <p:spPr>
            <a:xfrm>
              <a:off x="995064" y="1982"/>
              <a:ext cx="2058392" cy="1235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Not considering Career development </a:t>
              </a: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3259296" y="1982"/>
              <a:ext cx="2058392" cy="1235035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1"/>
            <p:cNvSpPr txBox="1"/>
            <p:nvPr/>
          </p:nvSpPr>
          <p:spPr>
            <a:xfrm>
              <a:off x="3259296" y="1982"/>
              <a:ext cx="2058392" cy="1235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i="0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Lack of clarity in </a:t>
              </a:r>
              <a:r>
                <a:rPr b="1" lang="en-GB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Gantt</a:t>
              </a:r>
              <a:r>
                <a:rPr b="1" i="0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charts and work plan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5523528" y="1982"/>
              <a:ext cx="2058392" cy="1235035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 txBox="1"/>
            <p:nvPr/>
          </p:nvSpPr>
          <p:spPr>
            <a:xfrm>
              <a:off x="5523528" y="1982"/>
              <a:ext cx="2058392" cy="1235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i="0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Lack of originality and innovation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995064" y="1442857"/>
              <a:ext cx="2058392" cy="1235035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1"/>
            <p:cNvSpPr txBox="1"/>
            <p:nvPr/>
          </p:nvSpPr>
          <p:spPr>
            <a:xfrm>
              <a:off x="995064" y="1442857"/>
              <a:ext cx="2058392" cy="1235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i="0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Not simplifying enough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3259296" y="1442857"/>
              <a:ext cx="2058392" cy="1235035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1"/>
            <p:cNvSpPr txBox="1"/>
            <p:nvPr/>
          </p:nvSpPr>
          <p:spPr>
            <a:xfrm>
              <a:off x="3259296" y="1442857"/>
              <a:ext cx="2058392" cy="1235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i="0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Not having a big picture about the project’s goal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5523528" y="1442857"/>
              <a:ext cx="2058392" cy="1235035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1"/>
            <p:cNvSpPr txBox="1"/>
            <p:nvPr/>
          </p:nvSpPr>
          <p:spPr>
            <a:xfrm>
              <a:off x="5523528" y="1442857"/>
              <a:ext cx="2058392" cy="1235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i="0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Failure to address the evaluation criteria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995064" y="2883732"/>
              <a:ext cx="2058392" cy="1235035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1"/>
            <p:cNvSpPr txBox="1"/>
            <p:nvPr/>
          </p:nvSpPr>
          <p:spPr>
            <a:xfrm>
              <a:off x="995064" y="2883732"/>
              <a:ext cx="2058392" cy="1235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Not justifying the synergy between researcher, supervisor and host</a:t>
              </a:r>
              <a:endParaRPr/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3259296" y="2883732"/>
              <a:ext cx="2058392" cy="1235035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1"/>
            <p:cNvSpPr txBox="1"/>
            <p:nvPr/>
          </p:nvSpPr>
          <p:spPr>
            <a:xfrm>
              <a:off x="3259296" y="2883732"/>
              <a:ext cx="2058392" cy="1235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Not considering open Science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5523528" y="2883732"/>
              <a:ext cx="2058392" cy="1235035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chemeClr val="l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1"/>
            <p:cNvSpPr txBox="1"/>
            <p:nvPr/>
          </p:nvSpPr>
          <p:spPr>
            <a:xfrm>
              <a:off x="5523528" y="2883732"/>
              <a:ext cx="2058392" cy="1235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Not having a clear risk management strategy</a:t>
              </a:r>
              <a:endParaRPr/>
            </a:p>
          </p:txBody>
        </p:sp>
      </p:grpSp>
      <p:sp>
        <p:nvSpPr>
          <p:cNvPr id="353" name="Google Shape;353;p11"/>
          <p:cNvSpPr txBox="1"/>
          <p:nvPr/>
        </p:nvSpPr>
        <p:spPr>
          <a:xfrm>
            <a:off x="1453901" y="387107"/>
            <a:ext cx="10002251" cy="65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Pitfalls 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55" y="283395"/>
            <a:ext cx="1259716" cy="125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355" name="Google Shape;355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776" y="6145531"/>
            <a:ext cx="276225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356" name="Google Shape;35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87148" y="5443465"/>
            <a:ext cx="1501804" cy="150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3" name="Google Shape;363;p12"/>
          <p:cNvGrpSpPr/>
          <p:nvPr/>
        </p:nvGrpSpPr>
        <p:grpSpPr>
          <a:xfrm>
            <a:off x="7867135" y="0"/>
            <a:ext cx="4324865" cy="2641149"/>
            <a:chOff x="6867015" y="-1"/>
            <a:chExt cx="5324985" cy="3251912"/>
          </a:xfrm>
        </p:grpSpPr>
        <p:sp>
          <p:nvSpPr>
            <p:cNvPr id="364" name="Google Shape;364;p12"/>
            <p:cNvSpPr/>
            <p:nvPr/>
          </p:nvSpPr>
          <p:spPr>
            <a:xfrm>
              <a:off x="6867015" y="-1"/>
              <a:ext cx="5324985" cy="3251912"/>
            </a:xfrm>
            <a:custGeom>
              <a:rect b="b" l="l" r="r" t="t"/>
              <a:pathLst>
                <a:path extrusionOk="0" h="3251912" w="5324985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6916467" y="-1"/>
              <a:ext cx="5275533" cy="2980757"/>
            </a:xfrm>
            <a:custGeom>
              <a:rect b="b" l="l" r="r" t="t"/>
              <a:pathLst>
                <a:path extrusionOk="0" h="2980757" w="5275533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6921214" y="-1"/>
              <a:ext cx="5270786" cy="2927775"/>
            </a:xfrm>
            <a:custGeom>
              <a:rect b="b" l="l" r="r" t="t"/>
              <a:pathLst>
                <a:path extrusionOk="0" h="2927775" w="5270786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" name="Google Shape;368;p12"/>
          <p:cNvGrpSpPr/>
          <p:nvPr/>
        </p:nvGrpSpPr>
        <p:grpSpPr>
          <a:xfrm>
            <a:off x="1555651" y="1403372"/>
            <a:ext cx="9798750" cy="4124531"/>
            <a:chOff x="43107" y="419948"/>
            <a:chExt cx="9798750" cy="4124531"/>
          </a:xfrm>
        </p:grpSpPr>
        <p:sp>
          <p:nvSpPr>
            <p:cNvPr id="369" name="Google Shape;369;p12"/>
            <p:cNvSpPr/>
            <p:nvPr/>
          </p:nvSpPr>
          <p:spPr>
            <a:xfrm>
              <a:off x="613482" y="419948"/>
              <a:ext cx="1784250" cy="1784250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2"/>
            <p:cNvSpPr/>
            <p:nvPr/>
          </p:nvSpPr>
          <p:spPr>
            <a:xfrm>
              <a:off x="1010173" y="763067"/>
              <a:ext cx="1023750" cy="10237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2"/>
            <p:cNvSpPr/>
            <p:nvPr/>
          </p:nvSpPr>
          <p:spPr>
            <a:xfrm>
              <a:off x="43107" y="2759948"/>
              <a:ext cx="2925000" cy="1784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2"/>
            <p:cNvSpPr txBox="1"/>
            <p:nvPr/>
          </p:nvSpPr>
          <p:spPr>
            <a:xfrm>
              <a:off x="43107" y="2759948"/>
              <a:ext cx="2925000" cy="1784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CAREFUL PLANNING, ATTENTION TO DETAILS,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CLEAR AND COMPELLING RESEARCH IDEA</a:t>
              </a:r>
              <a:endParaRPr/>
            </a:p>
          </p:txBody>
        </p:sp>
        <p:sp>
          <p:nvSpPr>
            <p:cNvPr id="373" name="Google Shape;373;p12"/>
            <p:cNvSpPr/>
            <p:nvPr/>
          </p:nvSpPr>
          <p:spPr>
            <a:xfrm>
              <a:off x="4050357" y="419948"/>
              <a:ext cx="1784250" cy="1784250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4430607" y="800198"/>
              <a:ext cx="1023750" cy="10237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2"/>
            <p:cNvSpPr/>
            <p:nvPr/>
          </p:nvSpPr>
          <p:spPr>
            <a:xfrm>
              <a:off x="3479982" y="2759948"/>
              <a:ext cx="2925000" cy="1784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2"/>
            <p:cNvSpPr txBox="1"/>
            <p:nvPr/>
          </p:nvSpPr>
          <p:spPr>
            <a:xfrm>
              <a:off x="3479982" y="2759948"/>
              <a:ext cx="2925000" cy="1784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CONSIDERING THE CAREER DEVELOPMENT PLAN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DEFINING THE TRAINING AND DISSEMINATION ACTIVITIES UNDERTAKEN THROUGHOUT THE PROJECT.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2"/>
            <p:cNvSpPr/>
            <p:nvPr/>
          </p:nvSpPr>
          <p:spPr>
            <a:xfrm>
              <a:off x="7487232" y="419948"/>
              <a:ext cx="1784250" cy="1784250"/>
            </a:xfrm>
            <a:prstGeom prst="ellipse">
              <a:avLst/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2"/>
            <p:cNvSpPr/>
            <p:nvPr/>
          </p:nvSpPr>
          <p:spPr>
            <a:xfrm>
              <a:off x="7867482" y="800198"/>
              <a:ext cx="1023750" cy="102375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2"/>
            <p:cNvSpPr/>
            <p:nvPr/>
          </p:nvSpPr>
          <p:spPr>
            <a:xfrm>
              <a:off x="6916857" y="2759948"/>
              <a:ext cx="2925000" cy="1784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2"/>
            <p:cNvSpPr txBox="1"/>
            <p:nvPr/>
          </p:nvSpPr>
          <p:spPr>
            <a:xfrm>
              <a:off x="6916857" y="2759948"/>
              <a:ext cx="2925000" cy="1784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FOLLOWING THE BEST PRACTICES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AVOIDING COMMON PITFALLS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SEEKING FEEDBACK FROM COLLEAGUES AND MENTORS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Graphical user interface, application&#10;&#10;Description automatically generated" id="381" name="Google Shape;38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776" y="6145531"/>
            <a:ext cx="276225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2"/>
          <p:cNvSpPr txBox="1"/>
          <p:nvPr/>
        </p:nvSpPr>
        <p:spPr>
          <a:xfrm>
            <a:off x="1453901" y="387107"/>
            <a:ext cx="10002251" cy="65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3" name="Google Shape;383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455" y="283395"/>
            <a:ext cx="1259716" cy="125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384" name="Google Shape;384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87148" y="5443465"/>
            <a:ext cx="1501804" cy="150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3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3"/>
          <p:cNvSpPr txBox="1"/>
          <p:nvPr>
            <p:ph type="title"/>
          </p:nvPr>
        </p:nvSpPr>
        <p:spPr>
          <a:xfrm>
            <a:off x="874839" y="2005453"/>
            <a:ext cx="4473996" cy="3086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1-MSCA Work Programme</a:t>
            </a: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2-MSCA PF Guide for Applications</a:t>
            </a: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3-MSCA Guidelines on Supervision</a:t>
            </a: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4-MSCA Evaluation Form</a:t>
            </a: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br>
              <a:rPr lang="en-GB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5-MSCA Green Charter</a:t>
            </a:r>
            <a:br>
              <a:rPr b="1" lang="en-GB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1" name="Google Shape;391;p13"/>
          <p:cNvGrpSpPr/>
          <p:nvPr/>
        </p:nvGrpSpPr>
        <p:grpSpPr>
          <a:xfrm>
            <a:off x="0" y="2984992"/>
            <a:ext cx="731521" cy="673460"/>
            <a:chOff x="3940602" y="308034"/>
            <a:chExt cx="2116791" cy="3428999"/>
          </a:xfrm>
        </p:grpSpPr>
        <p:sp>
          <p:nvSpPr>
            <p:cNvPr id="392" name="Google Shape;392;p13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13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3"/>
          <p:cNvSpPr/>
          <p:nvPr/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xt&#10;&#10;Description automatically generated" id="397" name="Google Shape;397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5391" y="391252"/>
            <a:ext cx="3263899" cy="49675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" id="398" name="Google Shape;39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76" y="6145531"/>
            <a:ext cx="276225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3"/>
          <p:cNvSpPr txBox="1"/>
          <p:nvPr/>
        </p:nvSpPr>
        <p:spPr>
          <a:xfrm>
            <a:off x="1453901" y="387107"/>
            <a:ext cx="10002251" cy="65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Further Reading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55" y="283395"/>
            <a:ext cx="1259716" cy="125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401" name="Google Shape;40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87148" y="5443465"/>
            <a:ext cx="1501804" cy="150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0" y="1"/>
            <a:ext cx="4512467" cy="6858000"/>
          </a:xfrm>
          <a:custGeom>
            <a:rect b="b" l="l" r="r" t="t"/>
            <a:pathLst>
              <a:path extrusionOk="0" h="6858000" w="4512467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>
            <p:ph type="ctrTitle"/>
          </p:nvPr>
        </p:nvSpPr>
        <p:spPr>
          <a:xfrm>
            <a:off x="1012371" y="1785257"/>
            <a:ext cx="2754086" cy="2198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b="1" lang="en-GB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 Am I?</a:t>
            </a:r>
            <a:br>
              <a:rPr b="1" lang="en-GB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-GB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GB" sz="3300">
                <a:latin typeface="Calibri"/>
                <a:ea typeface="Calibri"/>
                <a:cs typeface="Calibri"/>
                <a:sym typeface="Calibri"/>
              </a:rPr>
              <a:t>Mina Hosseini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52158" y="4023305"/>
            <a:ext cx="907122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2"/>
          <p:cNvGrpSpPr/>
          <p:nvPr/>
        </p:nvGrpSpPr>
        <p:grpSpPr>
          <a:xfrm>
            <a:off x="4899030" y="666332"/>
            <a:ext cx="6610979" cy="5525333"/>
            <a:chOff x="0" y="2700"/>
            <a:chExt cx="6610979" cy="5525333"/>
          </a:xfrm>
        </p:grpSpPr>
        <p:cxnSp>
          <p:nvCxnSpPr>
            <p:cNvPr id="110" name="Google Shape;110;p2"/>
            <p:cNvCxnSpPr/>
            <p:nvPr/>
          </p:nvCxnSpPr>
          <p:spPr>
            <a:xfrm>
              <a:off x="0" y="2700"/>
              <a:ext cx="6610979" cy="0"/>
            </a:xfrm>
            <a:prstGeom prst="straightConnector1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1" name="Google Shape;111;p2"/>
            <p:cNvSpPr/>
            <p:nvPr/>
          </p:nvSpPr>
          <p:spPr>
            <a:xfrm>
              <a:off x="0" y="2700"/>
              <a:ext cx="6610979" cy="920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2700"/>
              <a:ext cx="6610979" cy="920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Marie Skłodowska-Curie Postdoctoral fellow 2022-2024</a:t>
              </a:r>
              <a:endParaRPr b="0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3" name="Google Shape;113;p2"/>
            <p:cNvCxnSpPr/>
            <p:nvPr/>
          </p:nvCxnSpPr>
          <p:spPr>
            <a:xfrm>
              <a:off x="0" y="923589"/>
              <a:ext cx="6610979" cy="0"/>
            </a:xfrm>
            <a:prstGeom prst="straightConnector1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4" name="Google Shape;114;p2"/>
            <p:cNvSpPr/>
            <p:nvPr/>
          </p:nvSpPr>
          <p:spPr>
            <a:xfrm>
              <a:off x="0" y="923589"/>
              <a:ext cx="6610979" cy="920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0" y="923589"/>
              <a:ext cx="6610979" cy="920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Assistant Professor, USC, Tehran, Iran 2018-2022</a:t>
              </a:r>
              <a:endParaRPr b="0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6" name="Google Shape;116;p2"/>
            <p:cNvCxnSpPr/>
            <p:nvPr/>
          </p:nvCxnSpPr>
          <p:spPr>
            <a:xfrm>
              <a:off x="0" y="1844478"/>
              <a:ext cx="6610979" cy="0"/>
            </a:xfrm>
            <a:prstGeom prst="straightConnector1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7" name="Google Shape;117;p2"/>
            <p:cNvSpPr/>
            <p:nvPr/>
          </p:nvSpPr>
          <p:spPr>
            <a:xfrm>
              <a:off x="0" y="1844478"/>
              <a:ext cx="6610979" cy="920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0" y="1844478"/>
              <a:ext cx="6610979" cy="920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PhD in Competition Law, SBU, Tehran, Iran 2017</a:t>
              </a:r>
              <a:endParaRPr b="0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9" name="Google Shape;119;p2"/>
            <p:cNvCxnSpPr/>
            <p:nvPr/>
          </p:nvCxnSpPr>
          <p:spPr>
            <a:xfrm>
              <a:off x="0" y="2765367"/>
              <a:ext cx="6610979" cy="0"/>
            </a:xfrm>
            <a:prstGeom prst="straightConnector1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0" name="Google Shape;120;p2"/>
            <p:cNvSpPr/>
            <p:nvPr/>
          </p:nvSpPr>
          <p:spPr>
            <a:xfrm>
              <a:off x="0" y="2765367"/>
              <a:ext cx="6610979" cy="920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0" y="2765367"/>
              <a:ext cx="6610979" cy="920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Attorney at Law, Iranian Central Bar, 2010</a:t>
              </a:r>
              <a:endParaRPr/>
            </a:p>
          </p:txBody>
        </p:sp>
        <p:cxnSp>
          <p:nvCxnSpPr>
            <p:cNvPr id="122" name="Google Shape;122;p2"/>
            <p:cNvCxnSpPr/>
            <p:nvPr/>
          </p:nvCxnSpPr>
          <p:spPr>
            <a:xfrm>
              <a:off x="0" y="3686256"/>
              <a:ext cx="6610979" cy="0"/>
            </a:xfrm>
            <a:prstGeom prst="straightConnector1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3" name="Google Shape;123;p2"/>
            <p:cNvSpPr/>
            <p:nvPr/>
          </p:nvSpPr>
          <p:spPr>
            <a:xfrm>
              <a:off x="0" y="3686256"/>
              <a:ext cx="6610979" cy="920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0" y="3686256"/>
              <a:ext cx="6610979" cy="920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LLM, Economic Law, SBU, Tehran, Iran, 2009</a:t>
              </a:r>
              <a:endParaRPr b="0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5" name="Google Shape;125;p2"/>
            <p:cNvCxnSpPr/>
            <p:nvPr/>
          </p:nvCxnSpPr>
          <p:spPr>
            <a:xfrm>
              <a:off x="0" y="4607145"/>
              <a:ext cx="6610979" cy="0"/>
            </a:xfrm>
            <a:prstGeom prst="straightConnector1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6" name="Google Shape;126;p2"/>
            <p:cNvSpPr/>
            <p:nvPr/>
          </p:nvSpPr>
          <p:spPr>
            <a:xfrm>
              <a:off x="0" y="4607145"/>
              <a:ext cx="6610979" cy="920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0" y="4607145"/>
              <a:ext cx="6610979" cy="920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b="0"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LLB, Law, Shiraz University, Shiraz, Iran, 2006</a:t>
              </a:r>
              <a:endParaRPr b="0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Graphical user interface, application&#10;&#10;Description automatically generated" id="128" name="Google Shape;12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76" y="6145531"/>
            <a:ext cx="276225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2767"/>
            <a:ext cx="1259716" cy="125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130" name="Google Shape;13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87148" y="5443465"/>
            <a:ext cx="1501804" cy="150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"/>
          <p:cNvPicPr preferRelativeResize="0"/>
          <p:nvPr/>
        </p:nvPicPr>
        <p:blipFill rotWithShape="1">
          <a:blip r:embed="rId3">
            <a:alphaModFix/>
          </a:blip>
          <a:srcRect b="0" l="0" r="0" t="15413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/>
          <p:nvPr>
            <p:ph type="title"/>
          </p:nvPr>
        </p:nvSpPr>
        <p:spPr>
          <a:xfrm>
            <a:off x="2079170" y="430972"/>
            <a:ext cx="9274629" cy="12597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b="1" lang="en-GB" sz="3800">
                <a:latin typeface="Calibri"/>
                <a:ea typeface="Calibri"/>
                <a:cs typeface="Calibri"/>
                <a:sym typeface="Calibri"/>
              </a:rPr>
              <a:t>What I do?</a:t>
            </a:r>
            <a:endParaRPr/>
          </a:p>
        </p:txBody>
      </p:sp>
      <p:grpSp>
        <p:nvGrpSpPr>
          <p:cNvPr id="137" name="Google Shape;137;p3"/>
          <p:cNvGrpSpPr/>
          <p:nvPr/>
        </p:nvGrpSpPr>
        <p:grpSpPr>
          <a:xfrm>
            <a:off x="838200" y="2180122"/>
            <a:ext cx="10330543" cy="3229201"/>
            <a:chOff x="0" y="767639"/>
            <a:chExt cx="10330543" cy="3229201"/>
          </a:xfrm>
        </p:grpSpPr>
        <p:sp>
          <p:nvSpPr>
            <p:cNvPr id="138" name="Google Shape;138;p3"/>
            <p:cNvSpPr/>
            <p:nvPr/>
          </p:nvSpPr>
          <p:spPr>
            <a:xfrm>
              <a:off x="0" y="767639"/>
              <a:ext cx="10330543" cy="1521000"/>
            </a:xfrm>
            <a:prstGeom prst="roundRect">
              <a:avLst>
                <a:gd fmla="val 16667" name="adj"/>
              </a:avLst>
            </a:prstGeom>
            <a:solidFill>
              <a:srgbClr val="2E538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74249" y="841888"/>
              <a:ext cx="10182045" cy="1372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1" i="0" lang="en-GB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COMPHACRISIS: The enforcement of EU Competition Law in the pharmaceutical sector: before, during, and after a health crisis: (Learning </a:t>
              </a:r>
              <a:r>
                <a:rPr b="1" lang="en-GB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from</a:t>
              </a:r>
              <a:r>
                <a:rPr b="1" i="0" lang="en-GB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the COVID-19 pandemic)</a:t>
              </a:r>
              <a:endParaRPr b="1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0" y="2475840"/>
              <a:ext cx="10330543" cy="1521000"/>
            </a:xfrm>
            <a:prstGeom prst="roundRect">
              <a:avLst>
                <a:gd fmla="val 16667" name="adj"/>
              </a:avLst>
            </a:prstGeom>
            <a:solidFill>
              <a:srgbClr val="06B13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74249" y="2550089"/>
              <a:ext cx="10182045" cy="1372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b="1" i="0" lang="en-GB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Horizon Europe MSCA PF, UCD Sutherland School of Law (2022-2024) , Project Supervisor: Professor Imelda Maher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Graphical user interface, application&#10;&#10;Description automatically generated" id="142" name="Google Shape;14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76" y="6145531"/>
            <a:ext cx="276225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152767"/>
            <a:ext cx="1259716" cy="125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144" name="Google Shape;14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87148" y="5443465"/>
            <a:ext cx="1501804" cy="150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 txBox="1"/>
          <p:nvPr>
            <p:ph type="title"/>
          </p:nvPr>
        </p:nvSpPr>
        <p:spPr>
          <a:xfrm>
            <a:off x="1480457" y="283395"/>
            <a:ext cx="10002251" cy="65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>
                <a:latin typeface="Calibri"/>
                <a:ea typeface="Calibri"/>
                <a:cs typeface="Calibri"/>
                <a:sym typeface="Calibri"/>
              </a:rPr>
              <a:t>Marie Skłodowska-Curie Postdoctoral fellowship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4"/>
          <p:cNvGrpSpPr/>
          <p:nvPr/>
        </p:nvGrpSpPr>
        <p:grpSpPr>
          <a:xfrm>
            <a:off x="1142952" y="1486740"/>
            <a:ext cx="10339744" cy="4106184"/>
            <a:chOff x="175856" y="39687"/>
            <a:chExt cx="10339744" cy="4106184"/>
          </a:xfrm>
        </p:grpSpPr>
        <p:sp>
          <p:nvSpPr>
            <p:cNvPr id="156" name="Google Shape;156;p4"/>
            <p:cNvSpPr/>
            <p:nvPr/>
          </p:nvSpPr>
          <p:spPr>
            <a:xfrm>
              <a:off x="175856" y="49467"/>
              <a:ext cx="3107786" cy="1971675"/>
            </a:xfrm>
            <a:prstGeom prst="rect">
              <a:avLst/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175856" y="49467"/>
              <a:ext cx="3107786" cy="1971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i="0"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Highly competitive program funded by the European Union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525568" y="39687"/>
              <a:ext cx="3286125" cy="1971675"/>
            </a:xfrm>
            <a:prstGeom prst="rect">
              <a:avLst/>
            </a:prstGeom>
            <a:solidFill>
              <a:srgbClr val="53C1C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3525568" y="39687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Open to researchers of all nationalities and fields of study with a PhD.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(European and global Fellowships)</a:t>
              </a:r>
              <a:endParaRPr b="0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7140305" y="39687"/>
              <a:ext cx="3286125" cy="1971675"/>
            </a:xfrm>
            <a:prstGeom prst="rect">
              <a:avLst/>
            </a:prstGeom>
            <a:solidFill>
              <a:srgbClr val="4EC7A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7140305" y="39687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Opportunities to network with researchers and professionals</a:t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75873" y="2133323"/>
              <a:ext cx="3286125" cy="1971675"/>
            </a:xfrm>
            <a:prstGeom prst="rect">
              <a:avLst/>
            </a:prstGeom>
            <a:solidFill>
              <a:srgbClr val="49C07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175873" y="2133323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Opportunities for researchers to gain international experience and develop new skills</a:t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614737" y="2133323"/>
              <a:ext cx="3286125" cy="1971675"/>
            </a:xfrm>
            <a:prstGeom prst="rect">
              <a:avLst/>
            </a:prstGeom>
            <a:solidFill>
              <a:srgbClr val="49B84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3614737" y="2133323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Promoting public engagement and outreach activities</a:t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7229475" y="2174196"/>
              <a:ext cx="3286125" cy="1971675"/>
            </a:xfrm>
            <a:prstGeom prst="rect">
              <a:avLst/>
            </a:prstGeom>
            <a:solidFill>
              <a:srgbClr val="6FAB4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7229475" y="2174196"/>
              <a:ext cx="3286125" cy="19716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Mobility</a:t>
              </a:r>
              <a:r>
                <a:rPr b="1"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career</a:t>
              </a:r>
              <a:r>
                <a:rPr b="1" lang="en-GB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development and Knowledge transfer</a:t>
              </a:r>
              <a:endParaRPr/>
            </a:p>
          </p:txBody>
        </p:sp>
      </p:grpSp>
      <p:pic>
        <p:nvPicPr>
          <p:cNvPr descr="Graphical user interface, application&#10;&#10;Description automatically generated" id="168" name="Google Shape;1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76" y="6145531"/>
            <a:ext cx="276225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55" y="283395"/>
            <a:ext cx="1259716" cy="125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170" name="Google Shape;17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87148" y="5443465"/>
            <a:ext cx="1501804" cy="150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 rot="-5400000">
            <a:off x="10289068" y="1343027"/>
            <a:ext cx="2532832" cy="1273032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 rot="5400000">
            <a:off x="-501760" y="5103257"/>
            <a:ext cx="2017580" cy="1014060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0" name="Google Shape;180;p5"/>
          <p:cNvGrpSpPr/>
          <p:nvPr/>
        </p:nvGrpSpPr>
        <p:grpSpPr>
          <a:xfrm>
            <a:off x="1036735" y="1694144"/>
            <a:ext cx="10260000" cy="3963092"/>
            <a:chOff x="464868" y="325375"/>
            <a:chExt cx="10260000" cy="3963092"/>
          </a:xfrm>
        </p:grpSpPr>
        <p:sp>
          <p:nvSpPr>
            <p:cNvPr id="181" name="Google Shape;181;p5"/>
            <p:cNvSpPr/>
            <p:nvPr/>
          </p:nvSpPr>
          <p:spPr>
            <a:xfrm>
              <a:off x="815868" y="325375"/>
              <a:ext cx="1098000" cy="109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049868" y="559375"/>
              <a:ext cx="630000" cy="63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64868" y="1765375"/>
              <a:ext cx="1800000" cy="252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464868" y="1765375"/>
              <a:ext cx="1800000" cy="252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DEVELOPING A CLEAR AND COMPELLING RESEARCH IDEA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2930868" y="325375"/>
              <a:ext cx="1098000" cy="1098000"/>
            </a:xfrm>
            <a:prstGeom prst="ellipse">
              <a:avLst/>
            </a:prstGeom>
            <a:solidFill>
              <a:srgbClr val="D77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3164868" y="559375"/>
              <a:ext cx="630000" cy="63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2579868" y="1765375"/>
              <a:ext cx="1800000" cy="252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 txBox="1"/>
            <p:nvPr/>
          </p:nvSpPr>
          <p:spPr>
            <a:xfrm>
              <a:off x="2579868" y="1765375"/>
              <a:ext cx="1800000" cy="252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 CRITICAL, INNOVATIVE, FEASIBLE RESEARCH QUESTIONS OR HYPOTHESES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5045868" y="325375"/>
              <a:ext cx="1098000" cy="1098000"/>
            </a:xfrm>
            <a:prstGeom prst="ellipse">
              <a:avLst/>
            </a:prstGeom>
            <a:solidFill>
              <a:srgbClr val="C47F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5279868" y="559375"/>
              <a:ext cx="630000" cy="630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4694868" y="1765375"/>
              <a:ext cx="1800000" cy="252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 txBox="1"/>
            <p:nvPr/>
          </p:nvSpPr>
          <p:spPr>
            <a:xfrm>
              <a:off x="4694868" y="1765375"/>
              <a:ext cx="1800000" cy="252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IDEA SHOULD BE GROUNDED IN EXISTING LITERATURE, ADDRESS A GAP IN KNOWLEDGE, AND HAVE THE POTENTIAL FOR SIGNIFICANT IMPACT.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160868" y="325375"/>
              <a:ext cx="1098000" cy="1098000"/>
            </a:xfrm>
            <a:prstGeom prst="ellipse">
              <a:avLst/>
            </a:prstGeom>
            <a:solidFill>
              <a:srgbClr val="B38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394868" y="559375"/>
              <a:ext cx="630000" cy="6300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6809868" y="1765375"/>
              <a:ext cx="1800000" cy="252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 txBox="1"/>
            <p:nvPr/>
          </p:nvSpPr>
          <p:spPr>
            <a:xfrm>
              <a:off x="6809868" y="1765375"/>
              <a:ext cx="1800000" cy="252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BRAINSTORMING WITH COLLEAGUES, ATTENDING CONFERENCES, AND FOLLOWING NEW TRENDS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9275868" y="325375"/>
              <a:ext cx="1098000" cy="1098000"/>
            </a:xfrm>
            <a:prstGeom prst="ellipse">
              <a:avLst/>
            </a:prstGeom>
            <a:solidFill>
              <a:srgbClr val="A4A4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9509868" y="559375"/>
              <a:ext cx="630000" cy="6300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8924868" y="1765375"/>
              <a:ext cx="1800000" cy="252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5"/>
            <p:cNvSpPr txBox="1"/>
            <p:nvPr/>
          </p:nvSpPr>
          <p:spPr>
            <a:xfrm>
              <a:off x="8924868" y="1765375"/>
              <a:ext cx="1800000" cy="2523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CONSIDER THE EU'S PRIORITIES AND ENSURE ALIGNMENT WITH THE UN SUSTAINABLE DEVELOPMENT GOALS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Graphical user interface, application&#10;&#10;Description automatically generated" id="201" name="Google Shape;201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776" y="6145531"/>
            <a:ext cx="276225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"/>
          <p:cNvSpPr txBox="1"/>
          <p:nvPr/>
        </p:nvSpPr>
        <p:spPr>
          <a:xfrm>
            <a:off x="1480457" y="283395"/>
            <a:ext cx="10002251" cy="65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 an Idea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455" y="283395"/>
            <a:ext cx="1259716" cy="125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204" name="Google Shape;204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687148" y="5443465"/>
            <a:ext cx="1501804" cy="150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572493" y="1681544"/>
            <a:ext cx="10972800" cy="18288"/>
          </a:xfrm>
          <a:custGeom>
            <a:rect b="b" l="l" r="r" t="t"/>
            <a:pathLst>
              <a:path extrusionOk="0" fill="none" h="18288" w="1097280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extrusionOk="0" h="18288" w="1097280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cap="rnd" cmpd="sng" w="44450">
            <a:solidFill>
              <a:schemeClr val="accent2">
                <a:alpha val="74901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6"/>
          <p:cNvGrpSpPr/>
          <p:nvPr/>
        </p:nvGrpSpPr>
        <p:grpSpPr>
          <a:xfrm>
            <a:off x="572492" y="1775771"/>
            <a:ext cx="7024200" cy="4358297"/>
            <a:chOff x="0" y="-53027"/>
            <a:chExt cx="7024200" cy="4358297"/>
          </a:xfrm>
        </p:grpSpPr>
        <p:cxnSp>
          <p:nvCxnSpPr>
            <p:cNvPr id="212" name="Google Shape;212;p6"/>
            <p:cNvCxnSpPr/>
            <p:nvPr/>
          </p:nvCxnSpPr>
          <p:spPr>
            <a:xfrm>
              <a:off x="0" y="11460"/>
              <a:ext cx="7024143" cy="0"/>
            </a:xfrm>
            <a:prstGeom prst="straightConnector1">
              <a:avLst/>
            </a:prstGeom>
            <a:solidFill>
              <a:schemeClr val="dk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13" name="Google Shape;213;p6"/>
            <p:cNvSpPr/>
            <p:nvPr/>
          </p:nvSpPr>
          <p:spPr>
            <a:xfrm>
              <a:off x="0" y="11460"/>
              <a:ext cx="7024143" cy="42938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0" y="-53028"/>
              <a:ext cx="7024200" cy="429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you make your topic more engaging?</a:t>
              </a:r>
              <a:b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is the significance of your research?</a:t>
              </a:r>
              <a:b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Who will benefit from your work?</a:t>
              </a:r>
              <a:b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Have you clearly defined your research questions?</a:t>
              </a:r>
              <a:b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Does your methodology bring new ideas?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 your proposal ambitious enough?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your Open Science practices justified?</a:t>
              </a:r>
              <a:b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Have you defined your FAIR principles? </a:t>
              </a:r>
              <a:b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Will your project involve knowledge transfer? </a:t>
              </a:r>
              <a:b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Have you adequately addressed gender aspects in your project? </a:t>
              </a:r>
              <a:b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interdisciplinary aspects integrated into your research?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Graphical user interface, application&#10;&#10;Description automatically generated" id="215" name="Google Shape;2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76" y="6145531"/>
            <a:ext cx="276225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16" name="Google Shape;2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7263" y="1802713"/>
            <a:ext cx="3788030" cy="367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 txBox="1"/>
          <p:nvPr/>
        </p:nvSpPr>
        <p:spPr>
          <a:xfrm>
            <a:off x="1453901" y="387107"/>
            <a:ext cx="10002251" cy="65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Excellence 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55" y="283395"/>
            <a:ext cx="1259716" cy="125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219" name="Google Shape;21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87148" y="5443465"/>
            <a:ext cx="1501804" cy="150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/>
          <p:nvPr>
            <p:ph idx="12" type="sldNum"/>
          </p:nvPr>
        </p:nvSpPr>
        <p:spPr>
          <a:xfrm>
            <a:off x="880533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7"/>
          <p:cNvSpPr txBox="1"/>
          <p:nvPr/>
        </p:nvSpPr>
        <p:spPr>
          <a:xfrm>
            <a:off x="2286000" y="685801"/>
            <a:ext cx="7298268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>
            <p:ph type="title"/>
          </p:nvPr>
        </p:nvSpPr>
        <p:spPr>
          <a:xfrm>
            <a:off x="2619024" y="817583"/>
            <a:ext cx="6965245" cy="630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Calibri"/>
              <a:buNone/>
            </a:pPr>
            <a:br>
              <a:rPr lang="en-GB" sz="1800">
                <a:solidFill>
                  <a:schemeClr val="accent4"/>
                </a:solidFill>
              </a:rPr>
            </a:br>
            <a:endParaRPr sz="1800">
              <a:solidFill>
                <a:schemeClr val="accent4"/>
              </a:solidFill>
            </a:endParaRPr>
          </a:p>
        </p:txBody>
      </p:sp>
      <p:grpSp>
        <p:nvGrpSpPr>
          <p:cNvPr id="228" name="Google Shape;228;p7"/>
          <p:cNvGrpSpPr/>
          <p:nvPr/>
        </p:nvGrpSpPr>
        <p:grpSpPr>
          <a:xfrm>
            <a:off x="3192548" y="1168703"/>
            <a:ext cx="5255261" cy="5466745"/>
            <a:chOff x="1547285" y="-38866"/>
            <a:chExt cx="5255261" cy="5466745"/>
          </a:xfrm>
        </p:grpSpPr>
        <p:sp>
          <p:nvSpPr>
            <p:cNvPr id="229" name="Google Shape;229;p7"/>
            <p:cNvSpPr/>
            <p:nvPr/>
          </p:nvSpPr>
          <p:spPr>
            <a:xfrm>
              <a:off x="3173514" y="1693104"/>
              <a:ext cx="2002804" cy="20028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3466818" y="1986408"/>
              <a:ext cx="1416196" cy="1416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r>
                <a:rPr b="1" lang="en-GB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COMPHACRISIS</a:t>
              </a:r>
              <a:endParaRPr b="1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 rot="-5400000">
              <a:off x="4019564" y="1190785"/>
              <a:ext cx="310703" cy="43599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 txBox="1"/>
            <p:nvPr/>
          </p:nvSpPr>
          <p:spPr>
            <a:xfrm rot="-5400000">
              <a:off x="4066170" y="1324590"/>
              <a:ext cx="217492" cy="261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3602047" y="-38866"/>
              <a:ext cx="1145738" cy="1145738"/>
            </a:xfrm>
            <a:prstGeom prst="ellipse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3769836" y="128923"/>
              <a:ext cx="810160" cy="81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IP law and Policy</a:t>
              </a:r>
              <a:endParaRPr sz="14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 rot="-3240000">
              <a:off x="4775295" y="1436337"/>
              <a:ext cx="310703" cy="43599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E6875C"/>
                </a:gs>
                <a:gs pos="50000">
                  <a:srgbClr val="EA7535"/>
                </a:gs>
                <a:gs pos="100000">
                  <a:srgbClr val="D7642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 txBox="1"/>
            <p:nvPr/>
          </p:nvSpPr>
          <p:spPr>
            <a:xfrm rot="-3240000">
              <a:off x="4794506" y="1561241"/>
              <a:ext cx="217492" cy="261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871959" y="373753"/>
              <a:ext cx="1145738" cy="1145738"/>
            </a:xfrm>
            <a:prstGeom prst="ellipse">
              <a:avLst/>
            </a:prstGeom>
            <a:solidFill>
              <a:schemeClr val="accent4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5039748" y="541542"/>
              <a:ext cx="810160" cy="81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Public Health 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 rot="-1080000">
              <a:off x="5242362" y="2079199"/>
              <a:ext cx="310703" cy="43599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DD8865"/>
                </a:gs>
                <a:gs pos="50000">
                  <a:srgbClr val="DF7545"/>
                </a:gs>
                <a:gs pos="100000">
                  <a:srgbClr val="CD64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 txBox="1"/>
            <p:nvPr/>
          </p:nvSpPr>
          <p:spPr>
            <a:xfrm rot="-1080000">
              <a:off x="5244643" y="2180800"/>
              <a:ext cx="217492" cy="261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5656808" y="1454005"/>
              <a:ext cx="1145738" cy="1145738"/>
            </a:xfrm>
            <a:prstGeom prst="ellipse">
              <a:avLst/>
            </a:prstGeom>
            <a:solidFill>
              <a:srgbClr val="00B0F0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5824597" y="1621794"/>
              <a:ext cx="810160" cy="81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Public Policy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 rot="1080000">
              <a:off x="5242362" y="2873821"/>
              <a:ext cx="310703" cy="43599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D58870"/>
                </a:gs>
                <a:gs pos="50000">
                  <a:srgbClr val="D57755"/>
                </a:gs>
                <a:gs pos="100000">
                  <a:srgbClr val="C26543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 txBox="1"/>
            <p:nvPr/>
          </p:nvSpPr>
          <p:spPr>
            <a:xfrm rot="1080000">
              <a:off x="5244643" y="2946618"/>
              <a:ext cx="217492" cy="261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5656808" y="2789269"/>
              <a:ext cx="1145738" cy="1145738"/>
            </a:xfrm>
            <a:prstGeom prst="ellipse">
              <a:avLst/>
            </a:prstGeom>
            <a:solidFill>
              <a:schemeClr val="accent6"/>
            </a:solidFill>
            <a:ln cap="flat" cmpd="sng" w="12700">
              <a:solidFill>
                <a:srgbClr val="517E3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7"/>
            <p:cNvSpPr txBox="1"/>
            <p:nvPr/>
          </p:nvSpPr>
          <p:spPr>
            <a:xfrm>
              <a:off x="5824597" y="2957058"/>
              <a:ext cx="810160" cy="81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Social Insurance Policy</a:t>
              </a:r>
              <a:endParaRPr b="1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 rot="3240000">
              <a:off x="4775295" y="3516683"/>
              <a:ext cx="310703" cy="43599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CE8C7A"/>
                </a:gs>
                <a:gs pos="50000">
                  <a:srgbClr val="CB7B63"/>
                </a:gs>
                <a:gs pos="100000">
                  <a:srgbClr val="B9695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7"/>
            <p:cNvSpPr txBox="1"/>
            <p:nvPr/>
          </p:nvSpPr>
          <p:spPr>
            <a:xfrm rot="3240000">
              <a:off x="4794506" y="3566177"/>
              <a:ext cx="217492" cy="261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4871959" y="3869522"/>
              <a:ext cx="1145738" cy="1145738"/>
            </a:xfrm>
            <a:prstGeom prst="ellipse">
              <a:avLst/>
            </a:prstGeom>
            <a:gradFill>
              <a:gsLst>
                <a:gs pos="0">
                  <a:srgbClr val="A6B6DE"/>
                </a:gs>
                <a:gs pos="50000">
                  <a:srgbClr val="98AAD9"/>
                </a:gs>
                <a:gs pos="100000">
                  <a:srgbClr val="859CD7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5039748" y="4037311"/>
              <a:ext cx="810160" cy="81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Patient’s Rights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 rot="5400000">
              <a:off x="4019564" y="3762235"/>
              <a:ext cx="310703" cy="43599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C58F84"/>
                </a:gs>
                <a:gs pos="50000">
                  <a:srgbClr val="C27E70"/>
                </a:gs>
                <a:gs pos="100000">
                  <a:srgbClr val="AF6D5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 txBox="1"/>
            <p:nvPr/>
          </p:nvSpPr>
          <p:spPr>
            <a:xfrm rot="5400000">
              <a:off x="4066170" y="3802829"/>
              <a:ext cx="217492" cy="261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3602047" y="4282141"/>
              <a:ext cx="1145738" cy="1145738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3769836" y="4449930"/>
              <a:ext cx="810160" cy="81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Economics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 rot="7560000">
              <a:off x="3263834" y="3516683"/>
              <a:ext cx="310703" cy="43599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F948F"/>
                </a:gs>
                <a:gs pos="50000">
                  <a:srgbClr val="BA857E"/>
                </a:gs>
                <a:gs pos="100000">
                  <a:srgbClr val="A7746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 txBox="1"/>
            <p:nvPr/>
          </p:nvSpPr>
          <p:spPr>
            <a:xfrm rot="-3240000">
              <a:off x="3337834" y="3566177"/>
              <a:ext cx="217492" cy="261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2332134" y="3869522"/>
              <a:ext cx="1145738" cy="1145738"/>
            </a:xfrm>
            <a:prstGeom prst="ellipse">
              <a:avLst/>
            </a:prstGeom>
            <a:solidFill>
              <a:srgbClr val="F7CA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 txBox="1"/>
            <p:nvPr/>
          </p:nvSpPr>
          <p:spPr>
            <a:xfrm>
              <a:off x="2499923" y="4037311"/>
              <a:ext cx="810160" cy="81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Consumer Protection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 rot="9720000">
              <a:off x="2796767" y="2873821"/>
              <a:ext cx="310703" cy="43599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89B9A"/>
                </a:gs>
                <a:gs pos="50000">
                  <a:srgbClr val="B18E8C"/>
                </a:gs>
                <a:gs pos="100000">
                  <a:srgbClr val="9E7C79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 txBox="1"/>
            <p:nvPr/>
          </p:nvSpPr>
          <p:spPr>
            <a:xfrm rot="-1080000">
              <a:off x="2887697" y="2946618"/>
              <a:ext cx="217492" cy="261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1547285" y="2789269"/>
              <a:ext cx="1145738" cy="1145738"/>
            </a:xfrm>
            <a:prstGeom prst="ellipse">
              <a:avLst/>
            </a:prstGeom>
            <a:solidFill>
              <a:srgbClr val="757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 txBox="1"/>
            <p:nvPr/>
          </p:nvSpPr>
          <p:spPr>
            <a:xfrm>
              <a:off x="1715074" y="2957058"/>
              <a:ext cx="810160" cy="81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b="1" lang="en-GB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Competition Law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 rot="-9720000">
              <a:off x="2796767" y="2079199"/>
              <a:ext cx="310703" cy="43599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B2A4A3"/>
                </a:gs>
                <a:gs pos="50000">
                  <a:srgbClr val="AA9998"/>
                </a:gs>
                <a:gs pos="100000">
                  <a:srgbClr val="96858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 txBox="1"/>
            <p:nvPr/>
          </p:nvSpPr>
          <p:spPr>
            <a:xfrm rot="1080000">
              <a:off x="2887697" y="2180800"/>
              <a:ext cx="217492" cy="261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1547285" y="1454005"/>
              <a:ext cx="1145738" cy="1145738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 txBox="1"/>
            <p:nvPr/>
          </p:nvSpPr>
          <p:spPr>
            <a:xfrm>
              <a:off x="1715074" y="1621794"/>
              <a:ext cx="810160" cy="81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-GB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Human Rights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 rot="-7560000">
              <a:off x="3263834" y="1436337"/>
              <a:ext cx="310703" cy="43599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AEAEAE"/>
                </a:gs>
                <a:gs pos="50000">
                  <a:srgbClr val="A4A4A4"/>
                </a:gs>
                <a:gs pos="100000">
                  <a:srgbClr val="90909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 txBox="1"/>
            <p:nvPr/>
          </p:nvSpPr>
          <p:spPr>
            <a:xfrm rot="3240000">
              <a:off x="3337834" y="1561241"/>
              <a:ext cx="217492" cy="2615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2332134" y="373753"/>
              <a:ext cx="1145738" cy="1145738"/>
            </a:xfrm>
            <a:prstGeom prst="ellipse">
              <a:avLst/>
            </a:prstGeom>
            <a:solidFill>
              <a:schemeClr val="accent2"/>
            </a:solidFill>
            <a:ln cap="flat" cmpd="sng" w="12700">
              <a:solidFill>
                <a:srgbClr val="BA8C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 txBox="1"/>
            <p:nvPr/>
          </p:nvSpPr>
          <p:spPr>
            <a:xfrm>
              <a:off x="2499923" y="541542"/>
              <a:ext cx="810160" cy="810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50"/>
                <a:buFont typeface="Calibri"/>
                <a:buNone/>
              </a:pPr>
              <a:r>
                <a:rPr b="1" lang="en-GB"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Sector regulations</a:t>
              </a:r>
              <a:endParaRPr/>
            </a:p>
          </p:txBody>
        </p:sp>
      </p:grpSp>
      <p:pic>
        <p:nvPicPr>
          <p:cNvPr descr="Graphical user interface, application&#10;&#10;Description automatically generated" id="271" name="Google Shape;27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76" y="6145531"/>
            <a:ext cx="276225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7"/>
          <p:cNvSpPr txBox="1"/>
          <p:nvPr/>
        </p:nvSpPr>
        <p:spPr>
          <a:xfrm>
            <a:off x="1453901" y="387107"/>
            <a:ext cx="10002251" cy="65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Multidisciplinary Aspects</a:t>
            </a:r>
            <a:endParaRPr/>
          </a:p>
        </p:txBody>
      </p:sp>
      <p:pic>
        <p:nvPicPr>
          <p:cNvPr id="273" name="Google Shape;27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55" y="283395"/>
            <a:ext cx="1259716" cy="125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274" name="Google Shape;27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87148" y="5443465"/>
            <a:ext cx="1501804" cy="150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0" name="Google Shape;280;p8"/>
          <p:cNvGrpSpPr/>
          <p:nvPr/>
        </p:nvGrpSpPr>
        <p:grpSpPr>
          <a:xfrm>
            <a:off x="1453901" y="1666204"/>
            <a:ext cx="4592990" cy="3612482"/>
            <a:chOff x="0" y="0"/>
            <a:chExt cx="4592990" cy="3612482"/>
          </a:xfrm>
        </p:grpSpPr>
        <p:sp>
          <p:nvSpPr>
            <p:cNvPr id="281" name="Google Shape;281;p8"/>
            <p:cNvSpPr/>
            <p:nvPr/>
          </p:nvSpPr>
          <p:spPr>
            <a:xfrm>
              <a:off x="0" y="0"/>
              <a:ext cx="4592990" cy="760206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229962" y="172546"/>
              <a:ext cx="418113" cy="41811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878039" y="1499"/>
              <a:ext cx="3714950" cy="760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8"/>
            <p:cNvSpPr txBox="1"/>
            <p:nvPr/>
          </p:nvSpPr>
          <p:spPr>
            <a:xfrm>
              <a:off x="878039" y="1499"/>
              <a:ext cx="3714950" cy="760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450" lIns="80450" spcFirstLastPara="1" rIns="80450" wrap="square" tIns="80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Have you clearly defined your work plans and work packages?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0" y="951758"/>
              <a:ext cx="4592990" cy="760206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229962" y="1122805"/>
              <a:ext cx="418113" cy="41811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878039" y="951758"/>
              <a:ext cx="3714950" cy="760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8"/>
            <p:cNvSpPr txBox="1"/>
            <p:nvPr/>
          </p:nvSpPr>
          <p:spPr>
            <a:xfrm>
              <a:off x="878039" y="951758"/>
              <a:ext cx="3714950" cy="760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450" lIns="80450" spcFirstLastPara="1" rIns="80450" wrap="square" tIns="80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i="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Have you included all the necessary information in the Gantt chart?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0" y="1902017"/>
              <a:ext cx="4592990" cy="760206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229962" y="2073063"/>
              <a:ext cx="418113" cy="41811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878039" y="1902017"/>
              <a:ext cx="3714950" cy="760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8"/>
            <p:cNvSpPr txBox="1"/>
            <p:nvPr/>
          </p:nvSpPr>
          <p:spPr>
            <a:xfrm>
              <a:off x="878039" y="1902017"/>
              <a:ext cx="3714950" cy="760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450" lIns="80450" spcFirstLastPara="1" rIns="80450" wrap="square" tIns="80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i="0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Have you clearly defined the quality and capacity of the host institution?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0" y="2852276"/>
              <a:ext cx="4592990" cy="760206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229962" y="3023322"/>
              <a:ext cx="418113" cy="41811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878039" y="2852276"/>
              <a:ext cx="3714950" cy="760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8"/>
            <p:cNvSpPr txBox="1"/>
            <p:nvPr/>
          </p:nvSpPr>
          <p:spPr>
            <a:xfrm>
              <a:off x="878039" y="2852276"/>
              <a:ext cx="3714950" cy="7602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450" lIns="80450" spcFirstLastPara="1" rIns="80450" wrap="square" tIns="804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Are the efforts assigned to the work packages </a:t>
              </a: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realistic</a:t>
              </a:r>
              <a:r>
                <a:rPr b="1" lang="en-GB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appropriate?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Graphical user interface, application&#10;&#10;Description automatically generated" id="297" name="Google Shape;29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776" y="6145531"/>
            <a:ext cx="276225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8">
            <a:alphaModFix/>
          </a:blip>
          <a:srcRect b="2" l="18468" r="17315" t="0"/>
          <a:stretch/>
        </p:blipFill>
        <p:spPr>
          <a:xfrm>
            <a:off x="6638572" y="1424940"/>
            <a:ext cx="3941064" cy="409651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8"/>
          <p:cNvSpPr txBox="1"/>
          <p:nvPr/>
        </p:nvSpPr>
        <p:spPr>
          <a:xfrm>
            <a:off x="1453901" y="387107"/>
            <a:ext cx="10002251" cy="65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455" y="283395"/>
            <a:ext cx="1259716" cy="125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301" name="Google Shape;301;p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687148" y="5443465"/>
            <a:ext cx="1501804" cy="150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9"/>
          <p:cNvPicPr preferRelativeResize="0"/>
          <p:nvPr/>
        </p:nvPicPr>
        <p:blipFill rotWithShape="1">
          <a:blip r:embed="rId3">
            <a:alphaModFix/>
          </a:blip>
          <a:srcRect b="0" l="0" r="0" t="15730"/>
          <a:stretch/>
        </p:blipFill>
        <p:spPr>
          <a:xfrm>
            <a:off x="10906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9"/>
          <p:cNvSpPr/>
          <p:nvPr/>
        </p:nvSpPr>
        <p:spPr>
          <a:xfrm>
            <a:off x="902046" y="1507647"/>
            <a:ext cx="9568542" cy="4297830"/>
          </a:xfrm>
          <a:prstGeom prst="rect">
            <a:avLst/>
          </a:prstGeom>
          <a:solidFill>
            <a:srgbClr val="178AC8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Does the fellowship provide a practical and academic opportunity for the researcher?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Will the fellowship enhance the researcher's career prospects?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Will your project's results significantly impact policymakers and make a notable contribution to academia?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 the discussion of expected societal impact and international engagement detailed enough?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you identified the primary message, tools, and channels to reach the target audience?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strategies will you use to promote your project and its outcomes beyond the project's community?</a:t>
            </a:r>
            <a:endParaRPr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Graphical user interface, application&#10;&#10;Description automatically generated" id="308" name="Google Shape;30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76" y="6145531"/>
            <a:ext cx="2762250" cy="67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9"/>
          <p:cNvSpPr txBox="1"/>
          <p:nvPr/>
        </p:nvSpPr>
        <p:spPr>
          <a:xfrm>
            <a:off x="1453901" y="387107"/>
            <a:ext cx="10002251" cy="650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455" y="283395"/>
            <a:ext cx="1259716" cy="1259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311" name="Google Shape;31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87148" y="5443465"/>
            <a:ext cx="1501804" cy="150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2023-03-09T08:54:38Z</dcterms:created>
  <dc:creator>Reviewer</dc:creator>
</cp:coreProperties>
</file>