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hM9I0B24RWFmx4bGoepW6NInF9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4B4D54-EBE8-4969-B4CC-2DDC3F3E3C3C}">
  <a:tblStyle styleId="{3B4B4D54-EBE8-4969-B4CC-2DDC3F3E3C3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33f78dcd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233f78dc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33f78dcd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233f78dc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66% Sy students approach them for help </a:t>
            </a:r>
            <a:endParaRPr/>
          </a:p>
          <a:p>
            <a:pPr indent="-298450" lvl="0" marL="457200" rtl="0" algn="l">
              <a:lnSpc>
                <a:spcPct val="100000"/>
              </a:lnSpc>
              <a:spcBef>
                <a:spcPts val="0"/>
              </a:spcBef>
              <a:spcAft>
                <a:spcPts val="0"/>
              </a:spcAft>
              <a:buSzPts val="1100"/>
              <a:buChar char="●"/>
            </a:pPr>
            <a:r>
              <a:rPr lang="en-US"/>
              <a:t>Anxiety learning diff styles A&amp; H 6 styles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0"/>
          <p:cNvSpPr/>
          <p:nvPr>
            <p:ph idx="2" type="pic"/>
          </p:nvPr>
        </p:nvSpPr>
        <p:spPr>
          <a:xfrm>
            <a:off x="5183188" y="987425"/>
            <a:ext cx="6172200" cy="4873625"/>
          </a:xfrm>
          <a:prstGeom prst="rect">
            <a:avLst/>
          </a:prstGeom>
          <a:noFill/>
          <a:ln>
            <a:noFill/>
          </a:ln>
        </p:spPr>
      </p:sp>
      <p:sp>
        <p:nvSpPr>
          <p:cNvPr id="64" name="Google Shape;64;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3.png"/><Relationship Id="rId7"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libguides.ucd.ie/Brightspace/academicintegritycourseinstructions" TargetMode="External"/><Relationship Id="rId4" Type="http://schemas.openxmlformats.org/officeDocument/2006/relationships/hyperlink" Target="https://libguides.ucd.ie/academicintegrity/tutorials" TargetMode="External"/><Relationship Id="rId5" Type="http://schemas.openxmlformats.org/officeDocument/2006/relationships/image" Target="../media/image3.png"/><Relationship Id="rId6"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group of people looking at a computer&#10;&#10;Description automatically generated" id="85" name="Google Shape;85;p1"/>
          <p:cNvPicPr preferRelativeResize="0"/>
          <p:nvPr/>
        </p:nvPicPr>
        <p:blipFill rotWithShape="1">
          <a:blip r:embed="rId3">
            <a:alphaModFix/>
          </a:blip>
          <a:srcRect b="880" l="0" r="0" t="0"/>
          <a:stretch/>
        </p:blipFill>
        <p:spPr>
          <a:xfrm>
            <a:off x="1" y="1"/>
            <a:ext cx="12191999" cy="6858000"/>
          </a:xfrm>
          <a:prstGeom prst="rect">
            <a:avLst/>
          </a:prstGeom>
          <a:noFill/>
          <a:ln>
            <a:noFill/>
          </a:ln>
        </p:spPr>
      </p:pic>
      <p:sp>
        <p:nvSpPr>
          <p:cNvPr id="86" name="Google Shape;86;p1"/>
          <p:cNvSpPr/>
          <p:nvPr/>
        </p:nvSpPr>
        <p:spPr>
          <a:xfrm>
            <a:off x="1903615" y="4638503"/>
            <a:ext cx="8384770" cy="1332634"/>
          </a:xfrm>
          <a:prstGeom prst="rect">
            <a:avLst/>
          </a:prstGeom>
          <a:solidFill>
            <a:schemeClr val="lt1">
              <a:alpha val="94901"/>
            </a:schemeClr>
          </a:solidFill>
          <a:ln cap="flat" cmpd="sng" w="12700">
            <a:solidFill>
              <a:srgbClr val="EFEF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7" name="Google Shape;87;p1"/>
          <p:cNvSpPr txBox="1"/>
          <p:nvPr>
            <p:ph type="ctrTitle"/>
          </p:nvPr>
        </p:nvSpPr>
        <p:spPr>
          <a:xfrm>
            <a:off x="2103121" y="4727173"/>
            <a:ext cx="7985759" cy="86882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sz="4000"/>
              <a:t>Creating the Academic Integrity Course</a:t>
            </a:r>
            <a:endParaRPr/>
          </a:p>
        </p:txBody>
      </p:sp>
      <p:sp>
        <p:nvSpPr>
          <p:cNvPr id="88" name="Google Shape;88;p1"/>
          <p:cNvSpPr/>
          <p:nvPr/>
        </p:nvSpPr>
        <p:spPr>
          <a:xfrm>
            <a:off x="2483110" y="5628237"/>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9" name="Google Shape;89;p1"/>
          <p:cNvSpPr txBox="1"/>
          <p:nvPr>
            <p:ph idx="1" type="subTitle"/>
          </p:nvPr>
        </p:nvSpPr>
        <p:spPr>
          <a:xfrm>
            <a:off x="2615738" y="5680637"/>
            <a:ext cx="6960524" cy="5985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600"/>
              </a:spcAft>
              <a:buClr>
                <a:schemeClr val="dk1"/>
              </a:buClr>
              <a:buSzPts val="2400"/>
              <a:buNone/>
            </a:pPr>
            <a:r>
              <a:rPr b="1" lang="en-US" sz="2000">
                <a:solidFill>
                  <a:schemeClr val="lt1"/>
                </a:solidFill>
              </a:rPr>
              <a:t>Peter Hickey, UCD Library </a:t>
            </a:r>
            <a:endParaRPr/>
          </a:p>
        </p:txBody>
      </p:sp>
      <p:pic>
        <p:nvPicPr>
          <p:cNvPr descr="Graphical user interface, text&#10;&#10;Description automatically generated" id="90" name="Google Shape;90;p1"/>
          <p:cNvPicPr preferRelativeResize="0"/>
          <p:nvPr/>
        </p:nvPicPr>
        <p:blipFill rotWithShape="1">
          <a:blip r:embed="rId4">
            <a:alphaModFix/>
          </a:blip>
          <a:srcRect b="0" l="0" r="0" t="0"/>
          <a:stretch/>
        </p:blipFill>
        <p:spPr>
          <a:xfrm>
            <a:off x="10584566" y="5593211"/>
            <a:ext cx="1264788" cy="12647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1"/>
          <p:cNvPicPr preferRelativeResize="0"/>
          <p:nvPr/>
        </p:nvPicPr>
        <p:blipFill rotWithShape="1">
          <a:blip r:embed="rId3">
            <a:alphaModFix/>
          </a:blip>
          <a:srcRect b="0" l="0" r="0" t="0"/>
          <a:stretch/>
        </p:blipFill>
        <p:spPr>
          <a:xfrm>
            <a:off x="4351663" y="204015"/>
            <a:ext cx="7840338" cy="3358576"/>
          </a:xfrm>
          <a:prstGeom prst="rect">
            <a:avLst/>
          </a:prstGeom>
          <a:noFill/>
          <a:ln>
            <a:noFill/>
          </a:ln>
        </p:spPr>
      </p:pic>
      <p:pic>
        <p:nvPicPr>
          <p:cNvPr id="181" name="Google Shape;181;p21"/>
          <p:cNvPicPr preferRelativeResize="0"/>
          <p:nvPr/>
        </p:nvPicPr>
        <p:blipFill rotWithShape="1">
          <a:blip r:embed="rId4">
            <a:alphaModFix/>
          </a:blip>
          <a:srcRect b="0" l="0" r="0" t="0"/>
          <a:stretch/>
        </p:blipFill>
        <p:spPr>
          <a:xfrm>
            <a:off x="249705" y="3429000"/>
            <a:ext cx="7652133" cy="3224985"/>
          </a:xfrm>
          <a:prstGeom prst="rect">
            <a:avLst/>
          </a:prstGeom>
          <a:noFill/>
          <a:ln>
            <a:noFill/>
          </a:ln>
        </p:spPr>
      </p:pic>
      <p:sp>
        <p:nvSpPr>
          <p:cNvPr id="182" name="Google Shape;182;p21"/>
          <p:cNvSpPr txBox="1"/>
          <p:nvPr>
            <p:ph type="title"/>
          </p:nvPr>
        </p:nvSpPr>
        <p:spPr>
          <a:xfrm>
            <a:off x="804232" y="365124"/>
            <a:ext cx="3547432" cy="28077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55A11"/>
              </a:buClr>
              <a:buSzPts val="4400"/>
              <a:buFont typeface="Calibri"/>
              <a:buNone/>
            </a:pPr>
            <a:r>
              <a:rPr b="1" lang="en-US">
                <a:solidFill>
                  <a:srgbClr val="C55A11"/>
                </a:solidFill>
              </a:rPr>
              <a:t>Pilot Feedback </a:t>
            </a:r>
            <a:endParaRPr/>
          </a:p>
        </p:txBody>
      </p:sp>
      <p:pic>
        <p:nvPicPr>
          <p:cNvPr descr="Graphical user interface, text&#10;&#10;Description automatically generated" id="183" name="Google Shape;183;p21"/>
          <p:cNvPicPr preferRelativeResize="0"/>
          <p:nvPr/>
        </p:nvPicPr>
        <p:blipFill rotWithShape="1">
          <a:blip r:embed="rId5">
            <a:alphaModFix/>
          </a:blip>
          <a:srcRect b="0" l="0" r="0" t="0"/>
          <a:stretch/>
        </p:blipFill>
        <p:spPr>
          <a:xfrm>
            <a:off x="11049918" y="5782746"/>
            <a:ext cx="929561" cy="929561"/>
          </a:xfrm>
          <a:prstGeom prst="rect">
            <a:avLst/>
          </a:prstGeom>
          <a:noFill/>
          <a:ln>
            <a:noFill/>
          </a:ln>
        </p:spPr>
      </p:pic>
      <p:pic>
        <p:nvPicPr>
          <p:cNvPr descr="Logo&#10;&#10;Description automatically generated" id="184" name="Google Shape;184;p21"/>
          <p:cNvPicPr preferRelativeResize="0"/>
          <p:nvPr/>
        </p:nvPicPr>
        <p:blipFill rotWithShape="1">
          <a:blip r:embed="rId6">
            <a:alphaModFix/>
          </a:blip>
          <a:srcRect b="0" l="0" r="0" t="0"/>
          <a:stretch/>
        </p:blipFill>
        <p:spPr>
          <a:xfrm>
            <a:off x="317670" y="273499"/>
            <a:ext cx="489660" cy="711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2"/>
          <p:cNvPicPr preferRelativeResize="0"/>
          <p:nvPr/>
        </p:nvPicPr>
        <p:blipFill rotWithShape="1">
          <a:blip r:embed="rId3">
            <a:alphaModFix/>
          </a:blip>
          <a:srcRect b="0" l="0" r="0" t="0"/>
          <a:stretch/>
        </p:blipFill>
        <p:spPr>
          <a:xfrm>
            <a:off x="933279" y="462709"/>
            <a:ext cx="9987438" cy="5694677"/>
          </a:xfrm>
          <a:prstGeom prst="rect">
            <a:avLst/>
          </a:prstGeom>
          <a:noFill/>
          <a:ln>
            <a:noFill/>
          </a:ln>
        </p:spPr>
      </p:pic>
      <p:pic>
        <p:nvPicPr>
          <p:cNvPr descr="Graphical user interface, text&#10;&#10;Description automatically generated" id="190" name="Google Shape;190;p22"/>
          <p:cNvPicPr preferRelativeResize="0"/>
          <p:nvPr/>
        </p:nvPicPr>
        <p:blipFill rotWithShape="1">
          <a:blip r:embed="rId4">
            <a:alphaModFix/>
          </a:blip>
          <a:srcRect b="0" l="0" r="0" t="0"/>
          <a:stretch/>
        </p:blipFill>
        <p:spPr>
          <a:xfrm>
            <a:off x="11049918" y="5782746"/>
            <a:ext cx="929561" cy="929561"/>
          </a:xfrm>
          <a:prstGeom prst="rect">
            <a:avLst/>
          </a:prstGeom>
          <a:noFill/>
          <a:ln>
            <a:noFill/>
          </a:ln>
        </p:spPr>
      </p:pic>
      <p:pic>
        <p:nvPicPr>
          <p:cNvPr descr="Logo&#10;&#10;Description automatically generated" id="191" name="Google Shape;191;p22"/>
          <p:cNvPicPr preferRelativeResize="0"/>
          <p:nvPr/>
        </p:nvPicPr>
        <p:blipFill rotWithShape="1">
          <a:blip r:embed="rId5">
            <a:alphaModFix/>
          </a:blip>
          <a:srcRect b="0" l="0" r="0" t="0"/>
          <a:stretch/>
        </p:blipFill>
        <p:spPr>
          <a:xfrm>
            <a:off x="317670" y="273499"/>
            <a:ext cx="489660" cy="7115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3"/>
          <p:cNvPicPr preferRelativeResize="0"/>
          <p:nvPr/>
        </p:nvPicPr>
        <p:blipFill rotWithShape="1">
          <a:blip r:embed="rId3">
            <a:alphaModFix/>
          </a:blip>
          <a:srcRect b="0" l="0" r="0" t="0"/>
          <a:stretch/>
        </p:blipFill>
        <p:spPr>
          <a:xfrm>
            <a:off x="537473" y="530474"/>
            <a:ext cx="10670633" cy="6005159"/>
          </a:xfrm>
          <a:prstGeom prst="rect">
            <a:avLst/>
          </a:prstGeom>
          <a:noFill/>
          <a:ln>
            <a:noFill/>
          </a:ln>
        </p:spPr>
      </p:pic>
      <p:pic>
        <p:nvPicPr>
          <p:cNvPr descr="Graphical user interface, text&#10;&#10;Description automatically generated" id="197" name="Google Shape;197;p23"/>
          <p:cNvPicPr preferRelativeResize="0"/>
          <p:nvPr/>
        </p:nvPicPr>
        <p:blipFill rotWithShape="1">
          <a:blip r:embed="rId4">
            <a:alphaModFix/>
          </a:blip>
          <a:srcRect b="0" l="0" r="0" t="0"/>
          <a:stretch/>
        </p:blipFill>
        <p:spPr>
          <a:xfrm>
            <a:off x="11208106" y="5864582"/>
            <a:ext cx="929561" cy="929561"/>
          </a:xfrm>
          <a:prstGeom prst="rect">
            <a:avLst/>
          </a:prstGeom>
          <a:noFill/>
          <a:ln>
            <a:noFill/>
          </a:ln>
        </p:spPr>
      </p:pic>
      <p:pic>
        <p:nvPicPr>
          <p:cNvPr descr="Logo&#10;&#10;Description automatically generated" id="198" name="Google Shape;198;p23"/>
          <p:cNvPicPr preferRelativeResize="0"/>
          <p:nvPr/>
        </p:nvPicPr>
        <p:blipFill rotWithShape="1">
          <a:blip r:embed="rId5">
            <a:alphaModFix/>
          </a:blip>
          <a:srcRect b="0" l="0" r="0" t="0"/>
          <a:stretch/>
        </p:blipFill>
        <p:spPr>
          <a:xfrm>
            <a:off x="146964" y="97598"/>
            <a:ext cx="463555" cy="6735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4"/>
          <p:cNvPicPr preferRelativeResize="0"/>
          <p:nvPr/>
        </p:nvPicPr>
        <p:blipFill rotWithShape="1">
          <a:blip r:embed="rId3">
            <a:alphaModFix/>
          </a:blip>
          <a:srcRect b="0" l="0" r="0" t="0"/>
          <a:stretch/>
        </p:blipFill>
        <p:spPr>
          <a:xfrm>
            <a:off x="638979" y="343488"/>
            <a:ext cx="10723074" cy="6171024"/>
          </a:xfrm>
          <a:prstGeom prst="rect">
            <a:avLst/>
          </a:prstGeom>
          <a:noFill/>
          <a:ln>
            <a:noFill/>
          </a:ln>
        </p:spPr>
      </p:pic>
      <p:pic>
        <p:nvPicPr>
          <p:cNvPr descr="Graphical user interface, text&#10;&#10;Description automatically generated" id="204" name="Google Shape;204;p24"/>
          <p:cNvPicPr preferRelativeResize="0"/>
          <p:nvPr/>
        </p:nvPicPr>
        <p:blipFill rotWithShape="1">
          <a:blip r:embed="rId4">
            <a:alphaModFix/>
          </a:blip>
          <a:srcRect b="0" l="0" r="0" t="0"/>
          <a:stretch/>
        </p:blipFill>
        <p:spPr>
          <a:xfrm>
            <a:off x="11171104" y="5837830"/>
            <a:ext cx="929561" cy="929561"/>
          </a:xfrm>
          <a:prstGeom prst="rect">
            <a:avLst/>
          </a:prstGeom>
          <a:noFill/>
          <a:ln>
            <a:noFill/>
          </a:ln>
        </p:spPr>
      </p:pic>
      <p:pic>
        <p:nvPicPr>
          <p:cNvPr descr="Logo&#10;&#10;Description automatically generated" id="205" name="Google Shape;205;p24"/>
          <p:cNvPicPr preferRelativeResize="0"/>
          <p:nvPr/>
        </p:nvPicPr>
        <p:blipFill rotWithShape="1">
          <a:blip r:embed="rId5">
            <a:alphaModFix/>
          </a:blip>
          <a:srcRect b="0" l="0" r="0" t="0"/>
          <a:stretch/>
        </p:blipFill>
        <p:spPr>
          <a:xfrm>
            <a:off x="149319" y="185363"/>
            <a:ext cx="489660" cy="7115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5"/>
          <p:cNvPicPr preferRelativeResize="0"/>
          <p:nvPr/>
        </p:nvPicPr>
        <p:blipFill rotWithShape="1">
          <a:blip r:embed="rId3">
            <a:alphaModFix/>
          </a:blip>
          <a:srcRect b="0" l="0" r="0" t="0"/>
          <a:stretch/>
        </p:blipFill>
        <p:spPr>
          <a:xfrm>
            <a:off x="778524" y="598205"/>
            <a:ext cx="10076715" cy="5835646"/>
          </a:xfrm>
          <a:prstGeom prst="rect">
            <a:avLst/>
          </a:prstGeom>
          <a:noFill/>
          <a:ln>
            <a:noFill/>
          </a:ln>
        </p:spPr>
      </p:pic>
      <p:pic>
        <p:nvPicPr>
          <p:cNvPr descr="Graphical user interface, text&#10;&#10;Description automatically generated" id="211" name="Google Shape;211;p25"/>
          <p:cNvPicPr preferRelativeResize="0"/>
          <p:nvPr/>
        </p:nvPicPr>
        <p:blipFill rotWithShape="1">
          <a:blip r:embed="rId4">
            <a:alphaModFix/>
          </a:blip>
          <a:srcRect b="0" l="0" r="0" t="0"/>
          <a:stretch/>
        </p:blipFill>
        <p:spPr>
          <a:xfrm>
            <a:off x="10983817" y="5726842"/>
            <a:ext cx="929561" cy="929561"/>
          </a:xfrm>
          <a:prstGeom prst="rect">
            <a:avLst/>
          </a:prstGeom>
          <a:noFill/>
          <a:ln>
            <a:noFill/>
          </a:ln>
        </p:spPr>
      </p:pic>
      <p:pic>
        <p:nvPicPr>
          <p:cNvPr descr="Logo&#10;&#10;Description automatically generated" id="212" name="Google Shape;212;p25"/>
          <p:cNvPicPr preferRelativeResize="0"/>
          <p:nvPr/>
        </p:nvPicPr>
        <p:blipFill rotWithShape="1">
          <a:blip r:embed="rId5">
            <a:alphaModFix/>
          </a:blip>
          <a:srcRect b="0" l="0" r="0" t="0"/>
          <a:stretch/>
        </p:blipFill>
        <p:spPr>
          <a:xfrm>
            <a:off x="187288" y="99507"/>
            <a:ext cx="489660" cy="7115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6"/>
          <p:cNvPicPr preferRelativeResize="0"/>
          <p:nvPr/>
        </p:nvPicPr>
        <p:blipFill rotWithShape="1">
          <a:blip r:embed="rId3">
            <a:alphaModFix/>
          </a:blip>
          <a:srcRect b="0" l="0" r="0" t="0"/>
          <a:stretch/>
        </p:blipFill>
        <p:spPr>
          <a:xfrm>
            <a:off x="859317" y="685693"/>
            <a:ext cx="10292206" cy="5970710"/>
          </a:xfrm>
          <a:prstGeom prst="rect">
            <a:avLst/>
          </a:prstGeom>
          <a:noFill/>
          <a:ln>
            <a:noFill/>
          </a:ln>
        </p:spPr>
      </p:pic>
      <p:pic>
        <p:nvPicPr>
          <p:cNvPr descr="Graphical user interface, text&#10;&#10;Description automatically generated" id="218" name="Google Shape;218;p26"/>
          <p:cNvPicPr preferRelativeResize="0"/>
          <p:nvPr/>
        </p:nvPicPr>
        <p:blipFill rotWithShape="1">
          <a:blip r:embed="rId4">
            <a:alphaModFix/>
          </a:blip>
          <a:srcRect b="0" l="0" r="0" t="0"/>
          <a:stretch/>
        </p:blipFill>
        <p:spPr>
          <a:xfrm>
            <a:off x="10983817" y="5726842"/>
            <a:ext cx="929561" cy="929561"/>
          </a:xfrm>
          <a:prstGeom prst="rect">
            <a:avLst/>
          </a:prstGeom>
          <a:noFill/>
          <a:ln>
            <a:noFill/>
          </a:ln>
        </p:spPr>
      </p:pic>
      <p:pic>
        <p:nvPicPr>
          <p:cNvPr descr="Logo&#10;&#10;Description automatically generated" id="219" name="Google Shape;219;p26"/>
          <p:cNvPicPr preferRelativeResize="0"/>
          <p:nvPr/>
        </p:nvPicPr>
        <p:blipFill rotWithShape="1">
          <a:blip r:embed="rId5">
            <a:alphaModFix/>
          </a:blip>
          <a:srcRect b="0" l="0" r="0" t="0"/>
          <a:stretch/>
        </p:blipFill>
        <p:spPr>
          <a:xfrm>
            <a:off x="187288" y="99507"/>
            <a:ext cx="489660" cy="7115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7"/>
          <p:cNvPicPr preferRelativeResize="0"/>
          <p:nvPr/>
        </p:nvPicPr>
        <p:blipFill rotWithShape="1">
          <a:blip r:embed="rId3">
            <a:alphaModFix/>
          </a:blip>
          <a:srcRect b="0" l="0" r="0" t="0"/>
          <a:stretch/>
        </p:blipFill>
        <p:spPr>
          <a:xfrm>
            <a:off x="275422" y="239416"/>
            <a:ext cx="5155894" cy="2941179"/>
          </a:xfrm>
          <a:prstGeom prst="rect">
            <a:avLst/>
          </a:prstGeom>
          <a:noFill/>
          <a:ln>
            <a:noFill/>
          </a:ln>
        </p:spPr>
      </p:pic>
      <p:pic>
        <p:nvPicPr>
          <p:cNvPr id="225" name="Google Shape;225;p27"/>
          <p:cNvPicPr preferRelativeResize="0"/>
          <p:nvPr/>
        </p:nvPicPr>
        <p:blipFill rotWithShape="1">
          <a:blip r:embed="rId4">
            <a:alphaModFix/>
          </a:blip>
          <a:srcRect b="0" l="0" r="0" t="0"/>
          <a:stretch/>
        </p:blipFill>
        <p:spPr>
          <a:xfrm>
            <a:off x="6096000" y="295326"/>
            <a:ext cx="5017529" cy="2829357"/>
          </a:xfrm>
          <a:prstGeom prst="rect">
            <a:avLst/>
          </a:prstGeom>
          <a:noFill/>
          <a:ln>
            <a:noFill/>
          </a:ln>
        </p:spPr>
      </p:pic>
      <p:pic>
        <p:nvPicPr>
          <p:cNvPr id="226" name="Google Shape;226;p27"/>
          <p:cNvPicPr preferRelativeResize="0"/>
          <p:nvPr/>
        </p:nvPicPr>
        <p:blipFill rotWithShape="1">
          <a:blip r:embed="rId5">
            <a:alphaModFix/>
          </a:blip>
          <a:srcRect b="0" l="0" r="0" t="0"/>
          <a:stretch/>
        </p:blipFill>
        <p:spPr>
          <a:xfrm>
            <a:off x="356212" y="3429000"/>
            <a:ext cx="5328498" cy="2960784"/>
          </a:xfrm>
          <a:prstGeom prst="rect">
            <a:avLst/>
          </a:prstGeom>
          <a:noFill/>
          <a:ln>
            <a:noFill/>
          </a:ln>
        </p:spPr>
      </p:pic>
      <p:pic>
        <p:nvPicPr>
          <p:cNvPr descr="Graphical user interface, text&#10;&#10;Description automatically generated" id="227" name="Google Shape;227;p27"/>
          <p:cNvPicPr preferRelativeResize="0"/>
          <p:nvPr/>
        </p:nvPicPr>
        <p:blipFill rotWithShape="1">
          <a:blip r:embed="rId6">
            <a:alphaModFix/>
          </a:blip>
          <a:srcRect b="0" l="0" r="0" t="0"/>
          <a:stretch/>
        </p:blipFill>
        <p:spPr>
          <a:xfrm>
            <a:off x="11303890" y="5933132"/>
            <a:ext cx="888110" cy="888110"/>
          </a:xfrm>
          <a:prstGeom prst="rect">
            <a:avLst/>
          </a:prstGeom>
          <a:noFill/>
          <a:ln>
            <a:noFill/>
          </a:ln>
        </p:spPr>
      </p:pic>
      <p:pic>
        <p:nvPicPr>
          <p:cNvPr id="228" name="Google Shape;228;p27"/>
          <p:cNvPicPr preferRelativeResize="0"/>
          <p:nvPr/>
        </p:nvPicPr>
        <p:blipFill rotWithShape="1">
          <a:blip r:embed="rId7">
            <a:alphaModFix/>
          </a:blip>
          <a:srcRect b="0" l="0" r="0" t="0"/>
          <a:stretch/>
        </p:blipFill>
        <p:spPr>
          <a:xfrm>
            <a:off x="6096000" y="3429000"/>
            <a:ext cx="5229473" cy="30830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pic>
        <p:nvPicPr>
          <p:cNvPr id="233" name="Google Shape;233;p2"/>
          <p:cNvPicPr preferRelativeResize="0"/>
          <p:nvPr/>
        </p:nvPicPr>
        <p:blipFill rotWithShape="1">
          <a:blip r:embed="rId3">
            <a:alphaModFix/>
          </a:blip>
          <a:srcRect b="0" l="0" r="0" t="0"/>
          <a:stretch/>
        </p:blipFill>
        <p:spPr>
          <a:xfrm>
            <a:off x="5076211" y="273499"/>
            <a:ext cx="6704551" cy="5279834"/>
          </a:xfrm>
          <a:prstGeom prst="rect">
            <a:avLst/>
          </a:prstGeom>
          <a:noFill/>
          <a:ln>
            <a:noFill/>
          </a:ln>
        </p:spPr>
      </p:pic>
      <p:sp>
        <p:nvSpPr>
          <p:cNvPr id="234" name="Google Shape;234;p2"/>
          <p:cNvSpPr txBox="1"/>
          <p:nvPr/>
        </p:nvSpPr>
        <p:spPr>
          <a:xfrm>
            <a:off x="77118" y="135791"/>
            <a:ext cx="4999093" cy="63709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1E4E79"/>
                </a:solidFill>
                <a:latin typeface="Calibri"/>
                <a:ea typeface="Calibri"/>
                <a:cs typeface="Calibri"/>
                <a:sym typeface="Calibri"/>
              </a:rPr>
              <a:t>Quiz</a:t>
            </a:r>
            <a:endParaRPr/>
          </a:p>
          <a:p>
            <a:pPr indent="0" lvl="0" marL="0" marR="0" rtl="0" algn="ctr">
              <a:spcBef>
                <a:spcPts val="0"/>
              </a:spcBef>
              <a:spcAft>
                <a:spcPts val="0"/>
              </a:spcAft>
              <a:buNone/>
            </a:pPr>
            <a:r>
              <a:t/>
            </a:r>
            <a:endParaRPr b="1" i="0" sz="1800" u="none" cap="none" strike="noStrike">
              <a:solidFill>
                <a:srgbClr val="C55A11"/>
              </a:solidFill>
              <a:latin typeface="Calibri"/>
              <a:ea typeface="Calibri"/>
              <a:cs typeface="Calibri"/>
              <a:sym typeface="Calibri"/>
            </a:endParaRPr>
          </a:p>
          <a:p>
            <a:pPr indent="0" lvl="0" marL="0" marR="0" rtl="0" algn="ctr">
              <a:spcBef>
                <a:spcPts val="0"/>
              </a:spcBef>
              <a:spcAft>
                <a:spcPts val="0"/>
              </a:spcAft>
              <a:buNone/>
            </a:pPr>
            <a:r>
              <a:rPr b="0" i="0" lang="en-US" sz="2800" u="none" cap="none" strike="noStrike">
                <a:solidFill>
                  <a:srgbClr val="C55A11"/>
                </a:solidFill>
                <a:latin typeface="Calibri"/>
                <a:ea typeface="Calibri"/>
                <a:cs typeface="Calibri"/>
                <a:sym typeface="Calibri"/>
              </a:rPr>
              <a:t>10 questions</a:t>
            </a:r>
            <a:endParaRPr/>
          </a:p>
          <a:p>
            <a:pPr indent="0" lvl="0" marL="0" marR="0" rtl="0" algn="ctr">
              <a:spcBef>
                <a:spcPts val="0"/>
              </a:spcBef>
              <a:spcAft>
                <a:spcPts val="0"/>
              </a:spcAft>
              <a:buNone/>
            </a:pPr>
            <a:r>
              <a:t/>
            </a:r>
            <a:endParaRPr b="0" i="0" sz="1600" u="none" cap="none" strike="noStrike">
              <a:solidFill>
                <a:srgbClr val="C55A11"/>
              </a:solidFill>
              <a:latin typeface="Calibri"/>
              <a:ea typeface="Calibri"/>
              <a:cs typeface="Calibri"/>
              <a:sym typeface="Calibri"/>
            </a:endParaRPr>
          </a:p>
          <a:p>
            <a:pPr indent="0" lvl="0" marL="0" marR="0" rtl="0" algn="ctr">
              <a:spcBef>
                <a:spcPts val="0"/>
              </a:spcBef>
              <a:spcAft>
                <a:spcPts val="0"/>
              </a:spcAft>
              <a:buNone/>
            </a:pPr>
            <a:r>
              <a:rPr b="0" i="0" lang="en-US" sz="2800" u="none" cap="none" strike="noStrike">
                <a:solidFill>
                  <a:srgbClr val="C55A11"/>
                </a:solidFill>
                <a:latin typeface="Calibri"/>
                <a:ea typeface="Calibri"/>
                <a:cs typeface="Calibri"/>
                <a:sym typeface="Calibri"/>
              </a:rPr>
              <a:t>Random selection</a:t>
            </a:r>
            <a:endParaRPr/>
          </a:p>
          <a:p>
            <a:pPr indent="0" lvl="0" marL="0" marR="0" rtl="0" algn="ctr">
              <a:spcBef>
                <a:spcPts val="0"/>
              </a:spcBef>
              <a:spcAft>
                <a:spcPts val="0"/>
              </a:spcAft>
              <a:buNone/>
            </a:pPr>
            <a:r>
              <a:t/>
            </a:r>
            <a:endParaRPr b="0" i="0" sz="1600" u="none" cap="none" strike="noStrike">
              <a:solidFill>
                <a:srgbClr val="C55A11"/>
              </a:solidFill>
              <a:latin typeface="Calibri"/>
              <a:ea typeface="Calibri"/>
              <a:cs typeface="Calibri"/>
              <a:sym typeface="Calibri"/>
            </a:endParaRPr>
          </a:p>
          <a:p>
            <a:pPr indent="0" lvl="0" marL="0" marR="0" rtl="0" algn="ctr">
              <a:spcBef>
                <a:spcPts val="0"/>
              </a:spcBef>
              <a:spcAft>
                <a:spcPts val="0"/>
              </a:spcAft>
              <a:buNone/>
            </a:pPr>
            <a:r>
              <a:rPr b="0" i="0" lang="en-US" sz="2800" u="none" cap="none" strike="noStrike">
                <a:solidFill>
                  <a:srgbClr val="C55A11"/>
                </a:solidFill>
                <a:latin typeface="Calibri"/>
                <a:ea typeface="Calibri"/>
                <a:cs typeface="Calibri"/>
                <a:sym typeface="Calibri"/>
              </a:rPr>
              <a:t>80% to pass</a:t>
            </a:r>
            <a:endParaRPr/>
          </a:p>
          <a:p>
            <a:pPr indent="0" lvl="0" marL="0" marR="0" rtl="0" algn="ctr">
              <a:spcBef>
                <a:spcPts val="0"/>
              </a:spcBef>
              <a:spcAft>
                <a:spcPts val="0"/>
              </a:spcAft>
              <a:buNone/>
            </a:pPr>
            <a:r>
              <a:t/>
            </a:r>
            <a:endParaRPr b="0" i="0" sz="1600" u="none" cap="none" strike="noStrike">
              <a:solidFill>
                <a:srgbClr val="C55A11"/>
              </a:solidFill>
              <a:latin typeface="Calibri"/>
              <a:ea typeface="Calibri"/>
              <a:cs typeface="Calibri"/>
              <a:sym typeface="Calibri"/>
            </a:endParaRPr>
          </a:p>
          <a:p>
            <a:pPr indent="0" lvl="0" marL="0" marR="0" rtl="0" algn="ctr">
              <a:spcBef>
                <a:spcPts val="0"/>
              </a:spcBef>
              <a:spcAft>
                <a:spcPts val="0"/>
              </a:spcAft>
              <a:buNone/>
            </a:pPr>
            <a:r>
              <a:rPr b="0" i="0" lang="en-US" sz="2800" u="none" cap="none" strike="noStrike">
                <a:solidFill>
                  <a:srgbClr val="C55A11"/>
                </a:solidFill>
                <a:latin typeface="Calibri"/>
                <a:ea typeface="Calibri"/>
                <a:cs typeface="Calibri"/>
                <a:sym typeface="Calibri"/>
              </a:rPr>
              <a:t>Only have to repeat the incorrect question, not whole quiz</a:t>
            </a:r>
            <a:endParaRPr/>
          </a:p>
          <a:p>
            <a:pPr indent="0" lvl="0" marL="0" marR="0" rtl="0" algn="ctr">
              <a:spcBef>
                <a:spcPts val="0"/>
              </a:spcBef>
              <a:spcAft>
                <a:spcPts val="0"/>
              </a:spcAft>
              <a:buNone/>
            </a:pPr>
            <a:r>
              <a:t/>
            </a:r>
            <a:endParaRPr b="0" i="0" sz="1600" u="none" cap="none" strike="noStrike">
              <a:solidFill>
                <a:srgbClr val="C55A11"/>
              </a:solidFill>
              <a:latin typeface="Calibri"/>
              <a:ea typeface="Calibri"/>
              <a:cs typeface="Calibri"/>
              <a:sym typeface="Calibri"/>
            </a:endParaRPr>
          </a:p>
          <a:p>
            <a:pPr indent="0" lvl="0" marL="0" marR="0" rtl="0" algn="ctr">
              <a:spcBef>
                <a:spcPts val="0"/>
              </a:spcBef>
              <a:spcAft>
                <a:spcPts val="0"/>
              </a:spcAft>
              <a:buNone/>
            </a:pPr>
            <a:r>
              <a:rPr b="0" i="0" lang="en-US" sz="2800" u="none" cap="none" strike="noStrike">
                <a:solidFill>
                  <a:srgbClr val="C55A11"/>
                </a:solidFill>
                <a:latin typeface="Calibri"/>
                <a:ea typeface="Calibri"/>
                <a:cs typeface="Calibri"/>
                <a:sym typeface="Calibri"/>
              </a:rPr>
              <a:t>Quiz released on completion of the full course</a:t>
            </a:r>
            <a:endParaRPr/>
          </a:p>
          <a:p>
            <a:pPr indent="0" lvl="0" marL="0" marR="0" rtl="0" algn="ctr">
              <a:spcBef>
                <a:spcPts val="0"/>
              </a:spcBef>
              <a:spcAft>
                <a:spcPts val="0"/>
              </a:spcAft>
              <a:buNone/>
            </a:pPr>
            <a:r>
              <a:t/>
            </a:r>
            <a:endParaRPr b="0" i="0" sz="1600" u="none" cap="none" strike="noStrike">
              <a:solidFill>
                <a:srgbClr val="C55A11"/>
              </a:solidFill>
              <a:latin typeface="Calibri"/>
              <a:ea typeface="Calibri"/>
              <a:cs typeface="Calibri"/>
              <a:sym typeface="Calibri"/>
            </a:endParaRPr>
          </a:p>
          <a:p>
            <a:pPr indent="0" lvl="0" marL="0" marR="0" rtl="0" algn="ctr">
              <a:spcBef>
                <a:spcPts val="0"/>
              </a:spcBef>
              <a:spcAft>
                <a:spcPts val="0"/>
              </a:spcAft>
              <a:buNone/>
            </a:pPr>
            <a:r>
              <a:rPr b="0" i="0" lang="en-US" sz="2800" u="none" cap="none" strike="noStrike">
                <a:solidFill>
                  <a:srgbClr val="C55A11"/>
                </a:solidFill>
                <a:latin typeface="Calibri"/>
                <a:ea typeface="Calibri"/>
                <a:cs typeface="Calibri"/>
                <a:sym typeface="Calibri"/>
              </a:rPr>
              <a:t>Cert can be provided as evidence on other programmes </a:t>
            </a:r>
            <a:endParaRPr/>
          </a:p>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Graphical user interface, text&#10;&#10;Description automatically generated" id="235" name="Google Shape;235;p2"/>
          <p:cNvPicPr preferRelativeResize="0"/>
          <p:nvPr/>
        </p:nvPicPr>
        <p:blipFill rotWithShape="1">
          <a:blip r:embed="rId4">
            <a:alphaModFix/>
          </a:blip>
          <a:srcRect b="0" l="0" r="0" t="0"/>
          <a:stretch/>
        </p:blipFill>
        <p:spPr>
          <a:xfrm>
            <a:off x="11049918" y="5782746"/>
            <a:ext cx="929561" cy="929561"/>
          </a:xfrm>
          <a:prstGeom prst="rect">
            <a:avLst/>
          </a:prstGeom>
          <a:noFill/>
          <a:ln>
            <a:noFill/>
          </a:ln>
        </p:spPr>
      </p:pic>
      <p:pic>
        <p:nvPicPr>
          <p:cNvPr descr="Logo&#10;&#10;Description automatically generated" id="236" name="Google Shape;236;p2"/>
          <p:cNvPicPr preferRelativeResize="0"/>
          <p:nvPr/>
        </p:nvPicPr>
        <p:blipFill rotWithShape="1">
          <a:blip r:embed="rId5">
            <a:alphaModFix/>
          </a:blip>
          <a:srcRect b="0" l="0" r="0" t="0"/>
          <a:stretch/>
        </p:blipFill>
        <p:spPr>
          <a:xfrm>
            <a:off x="317670" y="273499"/>
            <a:ext cx="489660" cy="711516"/>
          </a:xfrm>
          <a:prstGeom prst="rect">
            <a:avLst/>
          </a:prstGeom>
          <a:noFill/>
          <a:ln>
            <a:noFill/>
          </a:ln>
        </p:spPr>
      </p:pic>
      <p:sp>
        <p:nvSpPr>
          <p:cNvPr id="237" name="Google Shape;237;p2"/>
          <p:cNvSpPr txBox="1"/>
          <p:nvPr/>
        </p:nvSpPr>
        <p:spPr>
          <a:xfrm>
            <a:off x="4547633" y="5782746"/>
            <a:ext cx="7431846"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1E4E79"/>
                </a:solidFill>
                <a:latin typeface="Calibri"/>
                <a:ea typeface="Calibri"/>
                <a:cs typeface="Calibri"/>
                <a:sym typeface="Calibri"/>
              </a:rPr>
              <a:t>Quiz: Jenny Collery, Niall Watts, Catherine Murphy</a:t>
            </a:r>
            <a:endParaRPr/>
          </a:p>
          <a:p>
            <a:pPr indent="0" lvl="0" marL="0" marR="0" rtl="0" algn="ctr">
              <a:spcBef>
                <a:spcPts val="0"/>
              </a:spcBef>
              <a:spcAft>
                <a:spcPts val="0"/>
              </a:spcAft>
              <a:buNone/>
            </a:pPr>
            <a:r>
              <a:rPr b="1" i="0" lang="en-US" sz="2000" u="none" cap="none" strike="noStrike">
                <a:solidFill>
                  <a:srgbClr val="1E4E79"/>
                </a:solidFill>
                <a:latin typeface="Calibri"/>
                <a:ea typeface="Calibri"/>
                <a:cs typeface="Calibri"/>
                <a:sym typeface="Calibri"/>
              </a:rPr>
              <a:t>Certificate Design: Catherine Bodey</a:t>
            </a:r>
            <a:endParaRPr/>
          </a:p>
          <a:p>
            <a:pPr indent="0" lvl="0" marL="0" marR="0" rtl="0" algn="ctr">
              <a:spcBef>
                <a:spcPts val="0"/>
              </a:spcBef>
              <a:spcAft>
                <a:spcPts val="0"/>
              </a:spcAft>
              <a:buNone/>
            </a:pPr>
            <a:r>
              <a:t/>
            </a:r>
            <a:endParaRPr b="1" i="0" sz="1800" u="none" cap="none" strike="noStrike">
              <a:solidFill>
                <a:srgbClr val="C55A1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2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28"/>
          <p:cNvSpPr/>
          <p:nvPr/>
        </p:nvSpPr>
        <p:spPr>
          <a:xfrm>
            <a:off x="-88799" y="1"/>
            <a:ext cx="5217023" cy="3994777"/>
          </a:xfrm>
          <a:custGeom>
            <a:rect b="b" l="l" r="r" t="t"/>
            <a:pathLst>
              <a:path extrusionOk="0" h="3994777" w="5217023">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8"/>
          <p:cNvSpPr txBox="1"/>
          <p:nvPr>
            <p:ph type="title"/>
          </p:nvPr>
        </p:nvSpPr>
        <p:spPr>
          <a:xfrm>
            <a:off x="776125" y="851320"/>
            <a:ext cx="3220200" cy="20271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alibri"/>
              <a:buNone/>
            </a:pPr>
            <a:r>
              <a:rPr b="1" lang="en-US" sz="5000">
                <a:solidFill>
                  <a:srgbClr val="FFFFFF"/>
                </a:solidFill>
              </a:rPr>
              <a:t>Useful Information </a:t>
            </a:r>
            <a:endParaRPr/>
          </a:p>
        </p:txBody>
      </p:sp>
      <p:grpSp>
        <p:nvGrpSpPr>
          <p:cNvPr id="245" name="Google Shape;245;p28"/>
          <p:cNvGrpSpPr/>
          <p:nvPr/>
        </p:nvGrpSpPr>
        <p:grpSpPr>
          <a:xfrm>
            <a:off x="5558266" y="676542"/>
            <a:ext cx="6289444" cy="5672673"/>
            <a:chOff x="0" y="2772"/>
            <a:chExt cx="6289444" cy="5672673"/>
          </a:xfrm>
        </p:grpSpPr>
        <p:cxnSp>
          <p:nvCxnSpPr>
            <p:cNvPr id="246" name="Google Shape;246;p28"/>
            <p:cNvCxnSpPr/>
            <p:nvPr/>
          </p:nvCxnSpPr>
          <p:spPr>
            <a:xfrm>
              <a:off x="0" y="2772"/>
              <a:ext cx="6289444"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247" name="Google Shape;247;p28"/>
            <p:cNvSpPr/>
            <p:nvPr/>
          </p:nvSpPr>
          <p:spPr>
            <a:xfrm>
              <a:off x="0" y="2772"/>
              <a:ext cx="6289444" cy="945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txBox="1"/>
            <p:nvPr/>
          </p:nvSpPr>
          <p:spPr>
            <a:xfrm>
              <a:off x="0" y="2772"/>
              <a:ext cx="6289444" cy="94544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Brightspace Explore module </a:t>
              </a:r>
              <a:endParaRPr sz="2600">
                <a:solidFill>
                  <a:schemeClr val="dk1"/>
                </a:solidFill>
                <a:latin typeface="Calibri"/>
                <a:ea typeface="Calibri"/>
                <a:cs typeface="Calibri"/>
                <a:sym typeface="Calibri"/>
              </a:endParaRPr>
            </a:p>
          </p:txBody>
        </p:sp>
        <p:cxnSp>
          <p:nvCxnSpPr>
            <p:cNvPr id="249" name="Google Shape;249;p28"/>
            <p:cNvCxnSpPr/>
            <p:nvPr/>
          </p:nvCxnSpPr>
          <p:spPr>
            <a:xfrm>
              <a:off x="0" y="948218"/>
              <a:ext cx="6289444" cy="0"/>
            </a:xfrm>
            <a:prstGeom prst="straightConnector1">
              <a:avLst/>
            </a:prstGeom>
            <a:solidFill>
              <a:srgbClr val="53C1CE"/>
            </a:solidFill>
            <a:ln cap="flat" cmpd="sng" w="12700">
              <a:solidFill>
                <a:srgbClr val="53C1CE"/>
              </a:solidFill>
              <a:prstDash val="solid"/>
              <a:miter lim="800000"/>
              <a:headEnd len="sm" w="sm" type="none"/>
              <a:tailEnd len="sm" w="sm" type="none"/>
            </a:ln>
          </p:spPr>
        </p:cxnSp>
        <p:sp>
          <p:nvSpPr>
            <p:cNvPr id="250" name="Google Shape;250;p28"/>
            <p:cNvSpPr/>
            <p:nvPr/>
          </p:nvSpPr>
          <p:spPr>
            <a:xfrm>
              <a:off x="0" y="948218"/>
              <a:ext cx="6289444" cy="945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txBox="1"/>
            <p:nvPr/>
          </p:nvSpPr>
          <p:spPr>
            <a:xfrm>
              <a:off x="0" y="948218"/>
              <a:ext cx="6289444" cy="94544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Guidelines available for </a:t>
              </a:r>
              <a:r>
                <a:rPr lang="en-US" sz="2600" u="sng">
                  <a:solidFill>
                    <a:schemeClr val="dk1"/>
                  </a:solidFill>
                  <a:latin typeface="Calibri"/>
                  <a:ea typeface="Calibri"/>
                  <a:cs typeface="Calibri"/>
                  <a:sym typeface="Calibri"/>
                  <a:hlinkClick r:id="rId3">
                    <a:extLst>
                      <a:ext uri="{A12FA001-AC4F-418D-AE19-62706E023703}">
                        <ahyp:hlinkClr val="tx"/>
                      </a:ext>
                    </a:extLst>
                  </a:hlinkClick>
                </a:rPr>
                <a:t>Academics</a:t>
              </a:r>
              <a:r>
                <a:rPr lang="en-US" sz="2600">
                  <a:solidFill>
                    <a:schemeClr val="dk1"/>
                  </a:solidFill>
                  <a:latin typeface="Calibri"/>
                  <a:ea typeface="Calibri"/>
                  <a:cs typeface="Calibri"/>
                  <a:sym typeface="Calibri"/>
                </a:rPr>
                <a:t> and </a:t>
              </a:r>
              <a:r>
                <a:rPr lang="en-US" sz="2600" u="sng">
                  <a:solidFill>
                    <a:schemeClr val="dk1"/>
                  </a:solidFill>
                  <a:latin typeface="Calibri"/>
                  <a:ea typeface="Calibri"/>
                  <a:cs typeface="Calibri"/>
                  <a:sym typeface="Calibri"/>
                  <a:hlinkClick r:id="rId4">
                    <a:extLst>
                      <a:ext uri="{A12FA001-AC4F-418D-AE19-62706E023703}">
                        <ahyp:hlinkClr val="tx"/>
                      </a:ext>
                    </a:extLst>
                  </a:hlinkClick>
                </a:rPr>
                <a:t>Students</a:t>
              </a:r>
              <a:r>
                <a:rPr lang="en-US" sz="2600">
                  <a:solidFill>
                    <a:schemeClr val="dk1"/>
                  </a:solidFill>
                  <a:latin typeface="Calibri"/>
                  <a:ea typeface="Calibri"/>
                  <a:cs typeface="Calibri"/>
                  <a:sym typeface="Calibri"/>
                </a:rPr>
                <a:t> </a:t>
              </a:r>
              <a:endParaRPr sz="2600">
                <a:solidFill>
                  <a:schemeClr val="dk1"/>
                </a:solidFill>
                <a:latin typeface="Calibri"/>
                <a:ea typeface="Calibri"/>
                <a:cs typeface="Calibri"/>
                <a:sym typeface="Calibri"/>
              </a:endParaRPr>
            </a:p>
          </p:txBody>
        </p:sp>
        <p:cxnSp>
          <p:nvCxnSpPr>
            <p:cNvPr id="252" name="Google Shape;252;p28"/>
            <p:cNvCxnSpPr/>
            <p:nvPr/>
          </p:nvCxnSpPr>
          <p:spPr>
            <a:xfrm>
              <a:off x="0" y="1893663"/>
              <a:ext cx="6289444" cy="0"/>
            </a:xfrm>
            <a:prstGeom prst="straightConnector1">
              <a:avLst/>
            </a:prstGeom>
            <a:solidFill>
              <a:srgbClr val="4EC7A5"/>
            </a:solidFill>
            <a:ln cap="flat" cmpd="sng" w="12700">
              <a:solidFill>
                <a:srgbClr val="4EC7A5"/>
              </a:solidFill>
              <a:prstDash val="solid"/>
              <a:miter lim="800000"/>
              <a:headEnd len="sm" w="sm" type="none"/>
              <a:tailEnd len="sm" w="sm" type="none"/>
            </a:ln>
          </p:spPr>
        </p:cxnSp>
        <p:sp>
          <p:nvSpPr>
            <p:cNvPr id="253" name="Google Shape;253;p28"/>
            <p:cNvSpPr/>
            <p:nvPr/>
          </p:nvSpPr>
          <p:spPr>
            <a:xfrm>
              <a:off x="0" y="1893663"/>
              <a:ext cx="6289444" cy="945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txBox="1"/>
            <p:nvPr/>
          </p:nvSpPr>
          <p:spPr>
            <a:xfrm>
              <a:off x="0" y="1893663"/>
              <a:ext cx="6289444" cy="94544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Course takes 45-60 minutes to complete. All sections must be completed </a:t>
              </a:r>
              <a:endParaRPr sz="2600">
                <a:solidFill>
                  <a:schemeClr val="dk1"/>
                </a:solidFill>
                <a:latin typeface="Calibri"/>
                <a:ea typeface="Calibri"/>
                <a:cs typeface="Calibri"/>
                <a:sym typeface="Calibri"/>
              </a:endParaRPr>
            </a:p>
          </p:txBody>
        </p:sp>
        <p:cxnSp>
          <p:nvCxnSpPr>
            <p:cNvPr id="255" name="Google Shape;255;p28"/>
            <p:cNvCxnSpPr/>
            <p:nvPr/>
          </p:nvCxnSpPr>
          <p:spPr>
            <a:xfrm>
              <a:off x="0" y="2839109"/>
              <a:ext cx="6289444" cy="0"/>
            </a:xfrm>
            <a:prstGeom prst="straightConnector1">
              <a:avLst/>
            </a:prstGeom>
            <a:solidFill>
              <a:srgbClr val="49C073"/>
            </a:solidFill>
            <a:ln cap="flat" cmpd="sng" w="12700">
              <a:solidFill>
                <a:srgbClr val="49C073"/>
              </a:solidFill>
              <a:prstDash val="solid"/>
              <a:miter lim="800000"/>
              <a:headEnd len="sm" w="sm" type="none"/>
              <a:tailEnd len="sm" w="sm" type="none"/>
            </a:ln>
          </p:spPr>
        </p:cxnSp>
        <p:sp>
          <p:nvSpPr>
            <p:cNvPr id="256" name="Google Shape;256;p28"/>
            <p:cNvSpPr/>
            <p:nvPr/>
          </p:nvSpPr>
          <p:spPr>
            <a:xfrm>
              <a:off x="0" y="2839109"/>
              <a:ext cx="6289444" cy="945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txBox="1"/>
            <p:nvPr/>
          </p:nvSpPr>
          <p:spPr>
            <a:xfrm>
              <a:off x="0" y="2839109"/>
              <a:ext cx="6289444" cy="94544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Quiz takes 10 minutes</a:t>
              </a:r>
              <a:endParaRPr sz="2600">
                <a:solidFill>
                  <a:schemeClr val="dk1"/>
                </a:solidFill>
                <a:latin typeface="Calibri"/>
                <a:ea typeface="Calibri"/>
                <a:cs typeface="Calibri"/>
                <a:sym typeface="Calibri"/>
              </a:endParaRPr>
            </a:p>
          </p:txBody>
        </p:sp>
        <p:cxnSp>
          <p:nvCxnSpPr>
            <p:cNvPr id="258" name="Google Shape;258;p28"/>
            <p:cNvCxnSpPr/>
            <p:nvPr/>
          </p:nvCxnSpPr>
          <p:spPr>
            <a:xfrm>
              <a:off x="0" y="3784555"/>
              <a:ext cx="6289444" cy="0"/>
            </a:xfrm>
            <a:prstGeom prst="straightConnector1">
              <a:avLst/>
            </a:prstGeom>
            <a:solidFill>
              <a:srgbClr val="49B845"/>
            </a:solidFill>
            <a:ln cap="flat" cmpd="sng" w="12700">
              <a:solidFill>
                <a:srgbClr val="49B845"/>
              </a:solidFill>
              <a:prstDash val="solid"/>
              <a:miter lim="800000"/>
              <a:headEnd len="sm" w="sm" type="none"/>
              <a:tailEnd len="sm" w="sm" type="none"/>
            </a:ln>
          </p:spPr>
        </p:cxnSp>
        <p:sp>
          <p:nvSpPr>
            <p:cNvPr id="259" name="Google Shape;259;p28"/>
            <p:cNvSpPr/>
            <p:nvPr/>
          </p:nvSpPr>
          <p:spPr>
            <a:xfrm>
              <a:off x="0" y="3784555"/>
              <a:ext cx="6289444" cy="945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txBox="1"/>
            <p:nvPr/>
          </p:nvSpPr>
          <p:spPr>
            <a:xfrm>
              <a:off x="0" y="3784555"/>
              <a:ext cx="6289444" cy="94544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Not credit bearing</a:t>
              </a:r>
              <a:endParaRPr sz="2600">
                <a:solidFill>
                  <a:schemeClr val="dk1"/>
                </a:solidFill>
                <a:latin typeface="Calibri"/>
                <a:ea typeface="Calibri"/>
                <a:cs typeface="Calibri"/>
                <a:sym typeface="Calibri"/>
              </a:endParaRPr>
            </a:p>
          </p:txBody>
        </p:sp>
        <p:cxnSp>
          <p:nvCxnSpPr>
            <p:cNvPr id="261" name="Google Shape;261;p28"/>
            <p:cNvCxnSpPr/>
            <p:nvPr/>
          </p:nvCxnSpPr>
          <p:spPr>
            <a:xfrm>
              <a:off x="0" y="4730000"/>
              <a:ext cx="6289444" cy="0"/>
            </a:xfrm>
            <a:prstGeom prst="straightConnector1">
              <a:avLst/>
            </a:prstGeom>
            <a:solidFill>
              <a:srgbClr val="6FAB46"/>
            </a:solidFill>
            <a:ln cap="flat" cmpd="sng" w="12700">
              <a:solidFill>
                <a:srgbClr val="6FAB46"/>
              </a:solidFill>
              <a:prstDash val="solid"/>
              <a:miter lim="800000"/>
              <a:headEnd len="sm" w="sm" type="none"/>
              <a:tailEnd len="sm" w="sm" type="none"/>
            </a:ln>
          </p:spPr>
        </p:cxnSp>
        <p:sp>
          <p:nvSpPr>
            <p:cNvPr id="262" name="Google Shape;262;p28"/>
            <p:cNvSpPr/>
            <p:nvPr/>
          </p:nvSpPr>
          <p:spPr>
            <a:xfrm>
              <a:off x="0" y="4730000"/>
              <a:ext cx="6289444" cy="945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txBox="1"/>
            <p:nvPr/>
          </p:nvSpPr>
          <p:spPr>
            <a:xfrm>
              <a:off x="0" y="4730000"/>
              <a:ext cx="6289444" cy="94544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Not mandatory</a:t>
              </a:r>
              <a:endParaRPr sz="2600">
                <a:solidFill>
                  <a:schemeClr val="dk1"/>
                </a:solidFill>
                <a:latin typeface="Calibri"/>
                <a:ea typeface="Calibri"/>
                <a:cs typeface="Calibri"/>
                <a:sym typeface="Calibri"/>
              </a:endParaRPr>
            </a:p>
          </p:txBody>
        </p:sp>
      </p:grpSp>
      <p:pic>
        <p:nvPicPr>
          <p:cNvPr descr="Graphical user interface, text&#10;&#10;Description automatically generated" id="264" name="Google Shape;264;p28"/>
          <p:cNvPicPr preferRelativeResize="0"/>
          <p:nvPr/>
        </p:nvPicPr>
        <p:blipFill rotWithShape="1">
          <a:blip r:embed="rId5">
            <a:alphaModFix/>
          </a:blip>
          <a:srcRect b="0" l="0" r="0" t="0"/>
          <a:stretch/>
        </p:blipFill>
        <p:spPr>
          <a:xfrm>
            <a:off x="11049918" y="5782746"/>
            <a:ext cx="929561" cy="929561"/>
          </a:xfrm>
          <a:prstGeom prst="rect">
            <a:avLst/>
          </a:prstGeom>
          <a:noFill/>
          <a:ln>
            <a:noFill/>
          </a:ln>
        </p:spPr>
      </p:pic>
      <p:pic>
        <p:nvPicPr>
          <p:cNvPr descr="Logo&#10;&#10;Description automatically generated" id="265" name="Google Shape;265;p28"/>
          <p:cNvPicPr preferRelativeResize="0"/>
          <p:nvPr/>
        </p:nvPicPr>
        <p:blipFill rotWithShape="1">
          <a:blip r:embed="rId6">
            <a:alphaModFix/>
          </a:blip>
          <a:srcRect b="0" l="0" r="0" t="0"/>
          <a:stretch/>
        </p:blipFill>
        <p:spPr>
          <a:xfrm>
            <a:off x="177919" y="139817"/>
            <a:ext cx="489660" cy="7115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2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9"/>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9"/>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b="1" lang="en-US">
                <a:solidFill>
                  <a:srgbClr val="FFFFFF"/>
                </a:solidFill>
              </a:rPr>
              <a:t>Course completions and certificates awarded</a:t>
            </a:r>
            <a:endParaRPr/>
          </a:p>
        </p:txBody>
      </p:sp>
      <p:sp>
        <p:nvSpPr>
          <p:cNvPr id="273" name="Google Shape;273;p29"/>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29"/>
          <p:cNvSpPr txBox="1"/>
          <p:nvPr>
            <p:ph idx="1" type="body"/>
          </p:nvPr>
        </p:nvSpPr>
        <p:spPr>
          <a:xfrm>
            <a:off x="4447308" y="591345"/>
            <a:ext cx="6906491" cy="5556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     February – December 2022 	 	</a:t>
            </a:r>
            <a:r>
              <a:rPr b="1" lang="en-US"/>
              <a:t>3428 </a:t>
            </a:r>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     January – March 2023 		  </a:t>
            </a:r>
            <a:r>
              <a:rPr b="1" lang="en-US"/>
              <a:t>329</a:t>
            </a:r>
            <a:r>
              <a:rPr lang="en-US"/>
              <a:t>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	   In progress		         	  </a:t>
            </a:r>
            <a:r>
              <a:rPr b="1" lang="en-US"/>
              <a:t>463	</a:t>
            </a:r>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     Total Registered		      	4220</a:t>
            </a:r>
            <a:endParaRPr/>
          </a:p>
          <a:p>
            <a:pPr indent="0" lvl="0" marL="0" rtl="0" algn="l">
              <a:lnSpc>
                <a:spcPct val="90000"/>
              </a:lnSpc>
              <a:spcBef>
                <a:spcPts val="1000"/>
              </a:spcBef>
              <a:spcAft>
                <a:spcPts val="0"/>
              </a:spcAft>
              <a:buClr>
                <a:schemeClr val="dk1"/>
              </a:buClr>
              <a:buSzPts val="2800"/>
              <a:buNone/>
            </a:pPr>
            <a:r>
              <a:rPr b="1" lang="en-US"/>
              <a:t>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descr="Graphical user interface, text&#10;&#10;Description automatically generated" id="275" name="Google Shape;275;p29"/>
          <p:cNvPicPr preferRelativeResize="0"/>
          <p:nvPr/>
        </p:nvPicPr>
        <p:blipFill rotWithShape="1">
          <a:blip r:embed="rId3">
            <a:alphaModFix/>
          </a:blip>
          <a:srcRect b="0" l="0" r="0" t="0"/>
          <a:stretch/>
        </p:blipFill>
        <p:spPr>
          <a:xfrm>
            <a:off x="11049918" y="5782746"/>
            <a:ext cx="929561" cy="929561"/>
          </a:xfrm>
          <a:prstGeom prst="rect">
            <a:avLst/>
          </a:prstGeom>
          <a:noFill/>
          <a:ln>
            <a:noFill/>
          </a:ln>
        </p:spPr>
      </p:pic>
      <p:pic>
        <p:nvPicPr>
          <p:cNvPr descr="Logo&#10;&#10;Description automatically generated" id="276" name="Google Shape;276;p29"/>
          <p:cNvPicPr preferRelativeResize="0"/>
          <p:nvPr/>
        </p:nvPicPr>
        <p:blipFill rotWithShape="1">
          <a:blip r:embed="rId4">
            <a:alphaModFix/>
          </a:blip>
          <a:srcRect b="0" l="0" r="0" t="0"/>
          <a:stretch/>
        </p:blipFill>
        <p:spPr>
          <a:xfrm>
            <a:off x="197174" y="235586"/>
            <a:ext cx="489660" cy="7115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233f78dcd2_0_0"/>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96" name="Google Shape;96;g2233f78dcd2_0_0"/>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30"/>
          <p:cNvSpPr/>
          <p:nvPr/>
        </p:nvSpPr>
        <p:spPr>
          <a:xfrm>
            <a:off x="1528762" y="1247775"/>
            <a:ext cx="9144000" cy="3007447"/>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D8D8D8">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3" name="Google Shape;283;p30"/>
          <p:cNvSpPr txBox="1"/>
          <p:nvPr>
            <p:ph type="ctrTitle"/>
          </p:nvPr>
        </p:nvSpPr>
        <p:spPr>
          <a:xfrm>
            <a:off x="1804988" y="1442172"/>
            <a:ext cx="8582025" cy="217732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600"/>
              <a:buFont typeface="Arial"/>
              <a:buNone/>
            </a:pPr>
            <a:r>
              <a:rPr b="1" i="0" lang="en-US" sz="6600" u="none" cap="none" strike="noStrike">
                <a:solidFill>
                  <a:schemeClr val="dk1"/>
                </a:solidFill>
                <a:latin typeface="Calibri"/>
                <a:ea typeface="Calibri"/>
                <a:cs typeface="Calibri"/>
                <a:sym typeface="Calibri"/>
              </a:rPr>
              <a:t>Any questions, </a:t>
            </a:r>
            <a:br>
              <a:rPr b="1" i="0" lang="en-US" sz="6600" u="none" cap="none" strike="noStrike">
                <a:solidFill>
                  <a:schemeClr val="dk1"/>
                </a:solidFill>
                <a:latin typeface="Calibri"/>
                <a:ea typeface="Calibri"/>
                <a:cs typeface="Calibri"/>
                <a:sym typeface="Calibri"/>
              </a:rPr>
            </a:br>
            <a:r>
              <a:rPr b="1" i="0" lang="en-US" sz="6600" u="none" cap="none" strike="noStrike">
                <a:solidFill>
                  <a:schemeClr val="dk1"/>
                </a:solidFill>
                <a:latin typeface="Calibri"/>
                <a:ea typeface="Calibri"/>
                <a:cs typeface="Calibri"/>
                <a:sym typeface="Calibri"/>
              </a:rPr>
              <a:t>you can contact me </a:t>
            </a:r>
            <a:endParaRPr/>
          </a:p>
        </p:txBody>
      </p:sp>
      <p:sp>
        <p:nvSpPr>
          <p:cNvPr id="284" name="Google Shape;284;p30"/>
          <p:cNvSpPr/>
          <p:nvPr/>
        </p:nvSpPr>
        <p:spPr>
          <a:xfrm>
            <a:off x="2487872" y="3912322"/>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30"/>
          <p:cNvSpPr txBox="1"/>
          <p:nvPr>
            <p:ph idx="1" type="subTitle"/>
          </p:nvPr>
        </p:nvSpPr>
        <p:spPr>
          <a:xfrm>
            <a:off x="2566988" y="3962400"/>
            <a:ext cx="7058025" cy="5810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None/>
            </a:pPr>
            <a:r>
              <a:rPr lang="en-US" sz="4400">
                <a:solidFill>
                  <a:srgbClr val="FFFFFF"/>
                </a:solidFill>
              </a:rPr>
              <a:t>Peter.hickey@ucd.ie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233f78dcd2_0_5"/>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102" name="Google Shape;102;g2233f78dcd2_0_5"/>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5"/>
          <p:cNvSpPr/>
          <p:nvPr/>
        </p:nvSpPr>
        <p:spPr>
          <a:xfrm>
            <a:off x="0" y="0"/>
            <a:ext cx="12188952"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5"/>
          <p:cNvSpPr/>
          <p:nvPr/>
        </p:nvSpPr>
        <p:spPr>
          <a:xfrm>
            <a:off x="0" y="0"/>
            <a:ext cx="12192000" cy="6219825"/>
          </a:xfrm>
          <a:custGeom>
            <a:rect b="b" l="l" r="r" t="t"/>
            <a:pathLst>
              <a:path extrusionOk="0" h="6219825" w="1219200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15"/>
          <p:cNvSpPr txBox="1"/>
          <p:nvPr/>
        </p:nvSpPr>
        <p:spPr>
          <a:xfrm>
            <a:off x="1549706" y="629257"/>
            <a:ext cx="2450161" cy="186681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i="0" lang="en-US" sz="4000" u="none" cap="none" strike="noStrike">
                <a:solidFill>
                  <a:srgbClr val="C55A11"/>
                </a:solidFill>
                <a:latin typeface="Calibri"/>
                <a:ea typeface="Calibri"/>
                <a:cs typeface="Calibri"/>
                <a:sym typeface="Calibri"/>
              </a:rPr>
              <a:t>Student Plagiarism Policy </a:t>
            </a:r>
            <a:r>
              <a:rPr b="1" i="0" lang="en-US" sz="3358" u="none" cap="none" strike="noStrike">
                <a:solidFill>
                  <a:srgbClr val="FFFFFF"/>
                </a:solidFill>
                <a:latin typeface="Calibri"/>
                <a:ea typeface="Calibri"/>
                <a:cs typeface="Calibri"/>
                <a:sym typeface="Calibri"/>
              </a:rPr>
              <a:t>icy</a:t>
            </a:r>
            <a:endParaRPr b="1" i="0" sz="4600" u="none" cap="none" strike="noStrike">
              <a:solidFill>
                <a:srgbClr val="FFFFFF"/>
              </a:solidFill>
              <a:latin typeface="Calibri"/>
              <a:ea typeface="Calibri"/>
              <a:cs typeface="Calibri"/>
              <a:sym typeface="Calibri"/>
            </a:endParaRPr>
          </a:p>
        </p:txBody>
      </p:sp>
      <p:sp>
        <p:nvSpPr>
          <p:cNvPr id="111" name="Google Shape;111;p15"/>
          <p:cNvSpPr txBox="1"/>
          <p:nvPr/>
        </p:nvSpPr>
        <p:spPr>
          <a:xfrm>
            <a:off x="5729037" y="510097"/>
            <a:ext cx="571748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548135"/>
                </a:solidFill>
                <a:latin typeface="Arial"/>
                <a:ea typeface="Arial"/>
                <a:cs typeface="Arial"/>
                <a:sym typeface="Arial"/>
              </a:rPr>
              <a:t>5.1.2 </a:t>
            </a:r>
            <a:r>
              <a:rPr b="0" i="0" lang="en-US" sz="1800" u="none" cap="none" strike="noStrike">
                <a:solidFill>
                  <a:srgbClr val="C55A11"/>
                </a:solidFill>
                <a:latin typeface="Arial"/>
                <a:ea typeface="Arial"/>
                <a:cs typeface="Arial"/>
                <a:sym typeface="Arial"/>
              </a:rPr>
              <a:t>UCD Library </a:t>
            </a:r>
            <a:r>
              <a:rPr b="0" i="0" lang="en-US" sz="1800" u="none" cap="none" strike="noStrike">
                <a:solidFill>
                  <a:srgbClr val="548135"/>
                </a:solidFill>
                <a:latin typeface="Arial"/>
                <a:ea typeface="Arial"/>
                <a:cs typeface="Arial"/>
                <a:sym typeface="Arial"/>
              </a:rPr>
              <a:t>provides education about, and promotes University policy on, academic integrity and has a repository of resources on plagiarism and how to avoid it</a:t>
            </a:r>
            <a:endParaRPr b="0" i="0" sz="1800" u="none" cap="none" strike="noStrike">
              <a:solidFill>
                <a:srgbClr val="548135"/>
              </a:solidFill>
              <a:latin typeface="Calibri"/>
              <a:ea typeface="Calibri"/>
              <a:cs typeface="Calibri"/>
              <a:sym typeface="Calibri"/>
            </a:endParaRPr>
          </a:p>
        </p:txBody>
      </p:sp>
      <p:pic>
        <p:nvPicPr>
          <p:cNvPr descr="Logo&#10;&#10;Description automatically generated" id="112" name="Google Shape;112;p15"/>
          <p:cNvPicPr preferRelativeResize="0"/>
          <p:nvPr/>
        </p:nvPicPr>
        <p:blipFill rotWithShape="1">
          <a:blip r:embed="rId3">
            <a:alphaModFix/>
          </a:blip>
          <a:srcRect b="0" l="0" r="0" t="0"/>
          <a:stretch/>
        </p:blipFill>
        <p:spPr>
          <a:xfrm>
            <a:off x="317670" y="273499"/>
            <a:ext cx="489660" cy="711516"/>
          </a:xfrm>
          <a:prstGeom prst="rect">
            <a:avLst/>
          </a:prstGeom>
          <a:noFill/>
          <a:ln>
            <a:noFill/>
          </a:ln>
        </p:spPr>
      </p:pic>
      <p:pic>
        <p:nvPicPr>
          <p:cNvPr descr="Graphical user interface, text&#10;&#10;Description automatically generated" id="113" name="Google Shape;113;p15"/>
          <p:cNvPicPr preferRelativeResize="0"/>
          <p:nvPr/>
        </p:nvPicPr>
        <p:blipFill rotWithShape="1">
          <a:blip r:embed="rId4">
            <a:alphaModFix/>
          </a:blip>
          <a:srcRect b="0" l="0" r="0" t="0"/>
          <a:stretch/>
        </p:blipFill>
        <p:spPr>
          <a:xfrm>
            <a:off x="11049918" y="5782746"/>
            <a:ext cx="929561" cy="929561"/>
          </a:xfrm>
          <a:prstGeom prst="rect">
            <a:avLst/>
          </a:prstGeom>
          <a:noFill/>
          <a:ln>
            <a:noFill/>
          </a:ln>
        </p:spPr>
      </p:pic>
      <p:sp>
        <p:nvSpPr>
          <p:cNvPr id="114" name="Google Shape;114;p15"/>
          <p:cNvSpPr txBox="1"/>
          <p:nvPr/>
        </p:nvSpPr>
        <p:spPr>
          <a:xfrm>
            <a:off x="4245706" y="1830447"/>
            <a:ext cx="639658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2E75B5"/>
                </a:solidFill>
                <a:latin typeface="Arial"/>
                <a:ea typeface="Arial"/>
                <a:cs typeface="Arial"/>
                <a:sym typeface="Arial"/>
              </a:rPr>
              <a:t>5.1.3 </a:t>
            </a:r>
            <a:r>
              <a:rPr b="0" i="0" lang="en-US" sz="1800" u="none" cap="none" strike="noStrike">
                <a:solidFill>
                  <a:srgbClr val="C55A11"/>
                </a:solidFill>
                <a:latin typeface="Arial"/>
                <a:ea typeface="Arial"/>
                <a:cs typeface="Arial"/>
                <a:sym typeface="Arial"/>
              </a:rPr>
              <a:t>Schools </a:t>
            </a:r>
            <a:r>
              <a:rPr b="0" i="0" lang="en-US" sz="1800" u="none" cap="none" strike="noStrike">
                <a:solidFill>
                  <a:srgbClr val="2E75B5"/>
                </a:solidFill>
                <a:latin typeface="Arial"/>
                <a:ea typeface="Arial"/>
                <a:cs typeface="Arial"/>
                <a:sym typeface="Arial"/>
              </a:rPr>
              <a:t>(and non-School teaching units) </a:t>
            </a:r>
            <a:r>
              <a:rPr b="1" i="0" lang="en-US" sz="1800" u="none" cap="none" strike="noStrike">
                <a:solidFill>
                  <a:srgbClr val="2E75B5"/>
                </a:solidFill>
                <a:latin typeface="Arial"/>
                <a:ea typeface="Arial"/>
                <a:cs typeface="Arial"/>
                <a:sym typeface="Arial"/>
              </a:rPr>
              <a:t>arrange for students to receive advice and guidance on correct citation and referencing, on avoiding plagiarism</a:t>
            </a:r>
            <a:r>
              <a:rPr b="0" i="0" lang="en-US" sz="1800" u="none" cap="none" strike="noStrike">
                <a:solidFill>
                  <a:srgbClr val="2E75B5"/>
                </a:solidFill>
                <a:latin typeface="Arial"/>
                <a:ea typeface="Arial"/>
                <a:cs typeface="Arial"/>
                <a:sym typeface="Arial"/>
              </a:rPr>
              <a:t>, and on the potential consequences of plagiarism. </a:t>
            </a:r>
            <a:endParaRPr b="0" i="0" sz="1800" u="none" cap="none" strike="noStrike">
              <a:solidFill>
                <a:srgbClr val="2E75B5"/>
              </a:solidFill>
              <a:latin typeface="Calibri"/>
              <a:ea typeface="Calibri"/>
              <a:cs typeface="Calibri"/>
              <a:sym typeface="Calibri"/>
            </a:endParaRPr>
          </a:p>
        </p:txBody>
      </p:sp>
      <p:sp>
        <p:nvSpPr>
          <p:cNvPr id="115" name="Google Shape;115;p15"/>
          <p:cNvSpPr txBox="1"/>
          <p:nvPr/>
        </p:nvSpPr>
        <p:spPr>
          <a:xfrm>
            <a:off x="1013551" y="3237285"/>
            <a:ext cx="10653311" cy="2462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2E75B5"/>
                </a:solidFill>
                <a:latin typeface="Arial"/>
                <a:ea typeface="Arial"/>
                <a:cs typeface="Arial"/>
                <a:sym typeface="Arial"/>
              </a:rPr>
              <a:t>5.2.1 </a:t>
            </a:r>
            <a:r>
              <a:rPr b="0" i="0" lang="en-US" sz="1800" u="none" cap="none" strike="noStrike">
                <a:solidFill>
                  <a:srgbClr val="C55A11"/>
                </a:solidFill>
                <a:latin typeface="Arial"/>
                <a:ea typeface="Arial"/>
                <a:cs typeface="Arial"/>
                <a:sym typeface="Arial"/>
              </a:rPr>
              <a:t>Head of Schools’ responsibilities</a:t>
            </a:r>
            <a:r>
              <a:rPr b="0" i="0" lang="en-US" sz="1800" u="none" cap="none" strike="noStrike">
                <a:solidFill>
                  <a:srgbClr val="2E75B5"/>
                </a:solidFill>
                <a:latin typeface="Arial"/>
                <a:ea typeface="Arial"/>
                <a:cs typeface="Arial"/>
                <a:sym typeface="Arial"/>
              </a:rPr>
              <a:t> include: ....... d) </a:t>
            </a:r>
            <a:r>
              <a:rPr b="1" i="0" lang="en-US" sz="1800" u="none" cap="none" strike="noStrike">
                <a:solidFill>
                  <a:srgbClr val="2E75B5"/>
                </a:solidFill>
                <a:latin typeface="Arial"/>
                <a:ea typeface="Arial"/>
                <a:cs typeface="Arial"/>
                <a:sym typeface="Arial"/>
              </a:rPr>
              <a:t>Ensuring that appropriate and timely student advisory arrangements are in place to promote academic integrity in the subject area(s) and to educate students about avoiding plagiarism;</a:t>
            </a:r>
            <a:endParaRPr/>
          </a:p>
          <a:p>
            <a:pPr indent="0" lvl="0" marL="0" marR="0" rtl="0" algn="l">
              <a:spcBef>
                <a:spcPts val="600"/>
              </a:spcBef>
              <a:spcAft>
                <a:spcPts val="0"/>
              </a:spcAft>
              <a:buNone/>
            </a:pPr>
            <a:r>
              <a:t/>
            </a:r>
            <a:endParaRPr b="0" i="0" sz="1800" u="none" cap="none" strike="noStrike">
              <a:solidFill>
                <a:srgbClr val="2E75B5"/>
              </a:solidFill>
              <a:latin typeface="Arial"/>
              <a:ea typeface="Arial"/>
              <a:cs typeface="Arial"/>
              <a:sym typeface="Arial"/>
            </a:endParaRPr>
          </a:p>
          <a:p>
            <a:pPr indent="0" lvl="0" marL="0" marR="0" rtl="0" algn="l">
              <a:spcBef>
                <a:spcPts val="600"/>
              </a:spcBef>
              <a:spcAft>
                <a:spcPts val="0"/>
              </a:spcAft>
              <a:buNone/>
            </a:pPr>
            <a:r>
              <a:rPr b="0" i="0" lang="en-US" sz="1800" u="none" cap="none" strike="noStrike">
                <a:solidFill>
                  <a:srgbClr val="2E75B5"/>
                </a:solidFill>
                <a:latin typeface="Arial"/>
                <a:ea typeface="Arial"/>
                <a:cs typeface="Arial"/>
                <a:sym typeface="Arial"/>
              </a:rPr>
              <a:t>5.2.3 </a:t>
            </a:r>
            <a:r>
              <a:rPr b="0" i="0" lang="en-US" sz="1800" u="none" cap="none" strike="noStrike">
                <a:solidFill>
                  <a:srgbClr val="C55A11"/>
                </a:solidFill>
                <a:latin typeface="Arial"/>
                <a:ea typeface="Arial"/>
                <a:cs typeface="Arial"/>
                <a:sym typeface="Arial"/>
              </a:rPr>
              <a:t>Module Coordinators’ responsibilities </a:t>
            </a:r>
            <a:r>
              <a:rPr b="0" i="0" lang="en-US" sz="1800" u="none" cap="none" strike="noStrike">
                <a:solidFill>
                  <a:srgbClr val="2E75B5"/>
                </a:solidFill>
                <a:latin typeface="Arial"/>
                <a:ea typeface="Arial"/>
                <a:cs typeface="Arial"/>
                <a:sym typeface="Arial"/>
              </a:rPr>
              <a:t>include: a) </a:t>
            </a:r>
            <a:r>
              <a:rPr b="1" i="0" lang="en-US" sz="1800" u="none" cap="none" strike="noStrike">
                <a:solidFill>
                  <a:srgbClr val="2E75B5"/>
                </a:solidFill>
                <a:latin typeface="Arial"/>
                <a:ea typeface="Arial"/>
                <a:cs typeface="Arial"/>
                <a:sym typeface="Arial"/>
              </a:rPr>
              <a:t>Ensuring that their students are briefed on avoiding plagiarism and providing them with information about expectations for citation methods for all assessed work in their module, prior to the students submitting assessments or taking examinations;</a:t>
            </a:r>
            <a:endParaRPr b="0" i="0" sz="1800" u="none" cap="none" strike="noStrike">
              <a:solidFill>
                <a:srgbClr val="2E75B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16"/>
          <p:cNvSpPr txBox="1"/>
          <p:nvPr/>
        </p:nvSpPr>
        <p:spPr>
          <a:xfrm>
            <a:off x="803354" y="1243916"/>
            <a:ext cx="3438906" cy="320725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i="0" lang="en-US" sz="2800" u="none" cap="none" strike="noStrike">
                <a:solidFill>
                  <a:srgbClr val="C55A11"/>
                </a:solidFill>
                <a:latin typeface="Calibri"/>
                <a:ea typeface="Calibri"/>
                <a:cs typeface="Calibri"/>
                <a:sym typeface="Calibri"/>
              </a:rPr>
              <a:t>Report of the UCD Library Referencing Review Group</a:t>
            </a:r>
            <a:endParaRPr/>
          </a:p>
          <a:p>
            <a:pPr indent="0" lvl="0" marL="0" marR="0" rtl="0" algn="ctr">
              <a:lnSpc>
                <a:spcPct val="90000"/>
              </a:lnSpc>
              <a:spcBef>
                <a:spcPts val="600"/>
              </a:spcBef>
              <a:spcAft>
                <a:spcPts val="0"/>
              </a:spcAft>
              <a:buNone/>
            </a:pPr>
            <a:r>
              <a:rPr b="1" i="0" lang="en-US" sz="2800" u="none" cap="none" strike="noStrike">
                <a:solidFill>
                  <a:srgbClr val="C55A11"/>
                </a:solidFill>
                <a:latin typeface="Calibri"/>
                <a:ea typeface="Calibri"/>
                <a:cs typeface="Calibri"/>
                <a:sym typeface="Calibri"/>
              </a:rPr>
              <a:t>2020</a:t>
            </a:r>
            <a:endParaRPr/>
          </a:p>
          <a:p>
            <a:pPr indent="0" lvl="0" marL="0" marR="0" rtl="0" algn="l">
              <a:lnSpc>
                <a:spcPct val="90000"/>
              </a:lnSpc>
              <a:spcBef>
                <a:spcPts val="600"/>
              </a:spcBef>
              <a:spcAft>
                <a:spcPts val="0"/>
              </a:spcAft>
              <a:buNone/>
            </a:pPr>
            <a:r>
              <a:t/>
            </a:r>
            <a:endParaRPr b="1" i="0" sz="2800" u="none" cap="none" strike="noStrike">
              <a:solidFill>
                <a:srgbClr val="385623"/>
              </a:solidFill>
              <a:latin typeface="Calibri"/>
              <a:ea typeface="Calibri"/>
              <a:cs typeface="Calibri"/>
              <a:sym typeface="Calibri"/>
            </a:endParaRPr>
          </a:p>
          <a:p>
            <a:pPr indent="0" lvl="0" marL="0" marR="0" rtl="0" algn="l">
              <a:lnSpc>
                <a:spcPct val="90000"/>
              </a:lnSpc>
              <a:spcBef>
                <a:spcPts val="600"/>
              </a:spcBef>
              <a:spcAft>
                <a:spcPts val="0"/>
              </a:spcAft>
              <a:buNone/>
            </a:pPr>
            <a:r>
              <a:rPr b="1" i="0" lang="en-US" sz="2800" u="none" cap="none" strike="noStrike">
                <a:solidFill>
                  <a:srgbClr val="1E4E79"/>
                </a:solidFill>
                <a:latin typeface="Calibri"/>
                <a:ea typeface="Calibri"/>
                <a:cs typeface="Calibri"/>
                <a:sym typeface="Calibri"/>
              </a:rPr>
              <a:t>     Diarmuid Stokes </a:t>
            </a:r>
            <a:endParaRPr/>
          </a:p>
        </p:txBody>
      </p:sp>
      <p:pic>
        <p:nvPicPr>
          <p:cNvPr descr="450+ Unbalance Stock Photos, Pictures &amp; Royalty-Free Images - iStock |  Unbalance scale, Unbalance life, Unbalance concept" id="121" name="Google Shape;121;p16"/>
          <p:cNvPicPr preferRelativeResize="0"/>
          <p:nvPr/>
        </p:nvPicPr>
        <p:blipFill rotWithShape="1">
          <a:blip r:embed="rId3">
            <a:alphaModFix/>
          </a:blip>
          <a:srcRect b="0" l="0" r="0" t="0"/>
          <a:stretch/>
        </p:blipFill>
        <p:spPr>
          <a:xfrm>
            <a:off x="5357914" y="3732754"/>
            <a:ext cx="4687870" cy="3125246"/>
          </a:xfrm>
          <a:prstGeom prst="rect">
            <a:avLst/>
          </a:prstGeom>
          <a:noFill/>
          <a:ln>
            <a:noFill/>
          </a:ln>
        </p:spPr>
      </p:pic>
      <p:sp>
        <p:nvSpPr>
          <p:cNvPr id="122" name="Google Shape;122;p16"/>
          <p:cNvSpPr/>
          <p:nvPr/>
        </p:nvSpPr>
        <p:spPr>
          <a:xfrm>
            <a:off x="4898966" y="1143000"/>
            <a:ext cx="3000602" cy="3125246"/>
          </a:xfrm>
          <a:prstGeom prst="wedgeEllipseCallout">
            <a:avLst>
              <a:gd fmla="val 38208" name="adj1"/>
              <a:gd fmla="val -33132" name="adj2"/>
            </a:avLst>
          </a:prstGeom>
          <a:solidFill>
            <a:srgbClr val="2E75B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Calibri"/>
                <a:ea typeface="Calibri"/>
                <a:cs typeface="Calibri"/>
                <a:sym typeface="Calibri"/>
              </a:rPr>
              <a:t>30% of students </a:t>
            </a:r>
            <a:endParaRPr/>
          </a:p>
          <a:p>
            <a:pPr indent="0" lvl="0" marL="0" marR="0" rtl="0" algn="ctr">
              <a:spcBef>
                <a:spcPts val="600"/>
              </a:spcBef>
              <a:spcAft>
                <a:spcPts val="0"/>
              </a:spcAft>
              <a:buNone/>
            </a:pPr>
            <a:r>
              <a:t/>
            </a:r>
            <a:endParaRPr b="0" i="0" sz="1200" u="none" cap="none" strike="noStrike">
              <a:solidFill>
                <a:schemeClr val="lt1"/>
              </a:solidFill>
              <a:latin typeface="Calibri"/>
              <a:ea typeface="Calibri"/>
              <a:cs typeface="Calibri"/>
              <a:sym typeface="Calibri"/>
            </a:endParaRPr>
          </a:p>
          <a:p>
            <a:pPr indent="0" lvl="0" marL="0" marR="0" rtl="0" algn="ctr">
              <a:spcBef>
                <a:spcPts val="600"/>
              </a:spcBef>
              <a:spcAft>
                <a:spcPts val="0"/>
              </a:spcAft>
              <a:buNone/>
            </a:pPr>
            <a:r>
              <a:rPr b="0" i="0" lang="en-US" sz="1600" u="none" cap="none" strike="noStrike">
                <a:solidFill>
                  <a:schemeClr val="lt1"/>
                </a:solidFill>
                <a:latin typeface="Calibri"/>
                <a:ea typeface="Calibri"/>
                <a:cs typeface="Calibri"/>
                <a:sym typeface="Calibri"/>
              </a:rPr>
              <a:t>Received no training in citation</a:t>
            </a:r>
            <a:endParaRPr/>
          </a:p>
          <a:p>
            <a:pPr indent="0" lvl="0" marL="0" marR="0" rtl="0" algn="ctr">
              <a:spcBef>
                <a:spcPts val="600"/>
              </a:spcBef>
              <a:spcAft>
                <a:spcPts val="0"/>
              </a:spcAft>
              <a:buNone/>
            </a:pPr>
            <a:r>
              <a:rPr b="0" i="0" lang="en-US" sz="1600" u="none" cap="none" strike="noStrike">
                <a:solidFill>
                  <a:schemeClr val="lt1"/>
                </a:solidFill>
                <a:latin typeface="Calibri"/>
                <a:ea typeface="Calibri"/>
                <a:cs typeface="Calibri"/>
                <a:sym typeface="Calibri"/>
              </a:rPr>
              <a:t>and referencing</a:t>
            </a:r>
            <a:endParaRPr/>
          </a:p>
          <a:p>
            <a:pPr indent="0" lvl="0" marL="0" marR="0" rtl="0" algn="ctr">
              <a:spcBef>
                <a:spcPts val="600"/>
              </a:spcBef>
              <a:spcAft>
                <a:spcPts val="0"/>
              </a:spcAft>
              <a:buNone/>
            </a:pPr>
            <a:r>
              <a:t/>
            </a:r>
            <a:endParaRPr b="0" i="0" sz="1200" u="none" cap="none" strike="noStrike">
              <a:solidFill>
                <a:schemeClr val="lt1"/>
              </a:solidFill>
              <a:latin typeface="Calibri"/>
              <a:ea typeface="Calibri"/>
              <a:cs typeface="Calibri"/>
              <a:sym typeface="Calibri"/>
            </a:endParaRPr>
          </a:p>
          <a:p>
            <a:pPr indent="0" lvl="0" marL="0" marR="0" rtl="0" algn="ctr">
              <a:spcBef>
                <a:spcPts val="600"/>
              </a:spcBef>
              <a:spcAft>
                <a:spcPts val="0"/>
              </a:spcAft>
              <a:buNone/>
            </a:pPr>
            <a:r>
              <a:rPr b="1" i="0" lang="en-US" sz="2000" u="none" cap="none" strike="noStrike">
                <a:solidFill>
                  <a:schemeClr val="lt1"/>
                </a:solidFill>
                <a:latin typeface="Calibri"/>
                <a:ea typeface="Calibri"/>
                <a:cs typeface="Calibri"/>
                <a:sym typeface="Calibri"/>
              </a:rPr>
              <a:t>90% wanted more training</a:t>
            </a:r>
            <a:endParaRPr b="1" i="0" sz="2000" u="none" cap="none" strike="noStrike">
              <a:solidFill>
                <a:schemeClr val="lt1"/>
              </a:solidFill>
              <a:latin typeface="Calibri"/>
              <a:ea typeface="Calibri"/>
              <a:cs typeface="Calibri"/>
              <a:sym typeface="Calibri"/>
            </a:endParaRPr>
          </a:p>
        </p:txBody>
      </p:sp>
      <p:sp>
        <p:nvSpPr>
          <p:cNvPr id="123" name="Google Shape;123;p16"/>
          <p:cNvSpPr/>
          <p:nvPr/>
        </p:nvSpPr>
        <p:spPr>
          <a:xfrm>
            <a:off x="8556274" y="1155140"/>
            <a:ext cx="2979019" cy="3125827"/>
          </a:xfrm>
          <a:prstGeom prst="wedgeEllipseCallout">
            <a:avLst>
              <a:gd fmla="val -2082" name="adj1"/>
              <a:gd fmla="val -48659" name="adj2"/>
            </a:avLst>
          </a:prstGeom>
          <a:solidFill>
            <a:srgbClr val="54813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Calibri"/>
                <a:ea typeface="Calibri"/>
                <a:cs typeface="Calibri"/>
                <a:sym typeface="Calibri"/>
              </a:rPr>
              <a:t>23% of academic staff </a:t>
            </a:r>
            <a:endParaRPr/>
          </a:p>
          <a:p>
            <a:pPr indent="0" lvl="0" marL="0" marR="0" rtl="0" algn="ctr">
              <a:spcBef>
                <a:spcPts val="600"/>
              </a:spcBef>
              <a:spcAft>
                <a:spcPts val="0"/>
              </a:spcAft>
              <a:buNone/>
            </a:pPr>
            <a:r>
              <a:t/>
            </a:r>
            <a:endParaRPr b="0" i="0" sz="1200" u="none" cap="none" strike="noStrike">
              <a:solidFill>
                <a:schemeClr val="lt1"/>
              </a:solidFill>
              <a:latin typeface="Calibri"/>
              <a:ea typeface="Calibri"/>
              <a:cs typeface="Calibri"/>
              <a:sym typeface="Calibri"/>
            </a:endParaRPr>
          </a:p>
          <a:p>
            <a:pPr indent="0" lvl="0" marL="0" marR="0" rtl="0" algn="ctr">
              <a:spcBef>
                <a:spcPts val="600"/>
              </a:spcBef>
              <a:spcAft>
                <a:spcPts val="0"/>
              </a:spcAft>
              <a:buNone/>
            </a:pPr>
            <a:r>
              <a:rPr b="0" i="0" lang="en-US" sz="1600" u="none" cap="none" strike="noStrike">
                <a:solidFill>
                  <a:schemeClr val="lt1"/>
                </a:solidFill>
                <a:latin typeface="Calibri"/>
                <a:ea typeface="Calibri"/>
                <a:cs typeface="Calibri"/>
                <a:sym typeface="Calibri"/>
              </a:rPr>
              <a:t>Did not provide any training in citing &amp; Referencing</a:t>
            </a:r>
            <a:endParaRPr b="0" i="0" sz="1600" u="none" cap="none" strike="noStrike">
              <a:solidFill>
                <a:schemeClr val="lt1"/>
              </a:solidFill>
              <a:latin typeface="Calibri"/>
              <a:ea typeface="Calibri"/>
              <a:cs typeface="Calibri"/>
              <a:sym typeface="Calibri"/>
            </a:endParaRPr>
          </a:p>
        </p:txBody>
      </p:sp>
      <p:sp>
        <p:nvSpPr>
          <p:cNvPr id="124" name="Google Shape;124;p16"/>
          <p:cNvSpPr txBox="1"/>
          <p:nvPr/>
        </p:nvSpPr>
        <p:spPr>
          <a:xfrm>
            <a:off x="1276827" y="4861093"/>
            <a:ext cx="211974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473 respondents </a:t>
            </a:r>
            <a:endParaRPr/>
          </a:p>
          <a:p>
            <a:pPr indent="0" lvl="0" marL="0" marR="0" rtl="0" algn="l">
              <a:spcBef>
                <a:spcPts val="600"/>
              </a:spcBef>
              <a:spcAft>
                <a:spcPts val="0"/>
              </a:spcAft>
              <a:buNone/>
            </a:pPr>
            <a:r>
              <a:rPr b="0" i="0" lang="en-US" sz="2000" u="none" cap="none" strike="noStrike">
                <a:solidFill>
                  <a:schemeClr val="dk1"/>
                </a:solidFill>
                <a:latin typeface="Calibri"/>
                <a:ea typeface="Calibri"/>
                <a:cs typeface="Calibri"/>
                <a:sym typeface="Calibri"/>
              </a:rPr>
              <a:t>    - 184 staff</a:t>
            </a:r>
            <a:endParaRPr/>
          </a:p>
          <a:p>
            <a:pPr indent="0" lvl="0" marL="0" marR="0" rtl="0" algn="l">
              <a:spcBef>
                <a:spcPts val="600"/>
              </a:spcBef>
              <a:spcAft>
                <a:spcPts val="0"/>
              </a:spcAft>
              <a:buNone/>
            </a:pPr>
            <a:r>
              <a:rPr b="0" i="0" lang="en-US" sz="2000" u="none" cap="none" strike="noStrike">
                <a:solidFill>
                  <a:schemeClr val="dk1"/>
                </a:solidFill>
                <a:latin typeface="Calibri"/>
                <a:ea typeface="Calibri"/>
                <a:cs typeface="Calibri"/>
                <a:sym typeface="Calibri"/>
              </a:rPr>
              <a:t>    - 289 students.</a:t>
            </a:r>
            <a:endParaRPr b="0" i="0" sz="2000" u="none" cap="none" strike="noStrike">
              <a:solidFill>
                <a:schemeClr val="dk1"/>
              </a:solidFill>
              <a:latin typeface="Calibri"/>
              <a:ea typeface="Calibri"/>
              <a:cs typeface="Calibri"/>
              <a:sym typeface="Calibri"/>
            </a:endParaRPr>
          </a:p>
        </p:txBody>
      </p:sp>
      <p:sp>
        <p:nvSpPr>
          <p:cNvPr id="125" name="Google Shape;125;p16"/>
          <p:cNvSpPr txBox="1"/>
          <p:nvPr/>
        </p:nvSpPr>
        <p:spPr>
          <a:xfrm>
            <a:off x="5926256" y="4991899"/>
            <a:ext cx="1589839" cy="9079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385623"/>
                </a:solidFill>
                <a:latin typeface="Calibri"/>
                <a:ea typeface="Calibri"/>
                <a:cs typeface="Calibri"/>
                <a:sym typeface="Calibri"/>
              </a:rPr>
              <a:t>Students</a:t>
            </a:r>
            <a:endParaRPr/>
          </a:p>
          <a:p>
            <a:pPr indent="0" lvl="0" marL="0" marR="0" rtl="0" algn="l">
              <a:spcBef>
                <a:spcPts val="600"/>
              </a:spcBef>
              <a:spcAft>
                <a:spcPts val="0"/>
              </a:spcAft>
              <a:buNone/>
            </a:pPr>
            <a:r>
              <a:rPr b="1" i="0" lang="en-US" sz="2400" u="none" cap="none" strike="noStrike">
                <a:solidFill>
                  <a:srgbClr val="385623"/>
                </a:solidFill>
                <a:latin typeface="Calibri"/>
                <a:ea typeface="Calibri"/>
                <a:cs typeface="Calibri"/>
                <a:sym typeface="Calibri"/>
              </a:rPr>
              <a:t>   82.1%</a:t>
            </a:r>
            <a:endParaRPr b="1" i="0" sz="4000" u="none" cap="none" strike="noStrike">
              <a:solidFill>
                <a:srgbClr val="385623"/>
              </a:solidFill>
              <a:latin typeface="Calibri"/>
              <a:ea typeface="Calibri"/>
              <a:cs typeface="Calibri"/>
              <a:sym typeface="Calibri"/>
            </a:endParaRPr>
          </a:p>
        </p:txBody>
      </p:sp>
      <p:sp>
        <p:nvSpPr>
          <p:cNvPr id="126" name="Google Shape;126;p16"/>
          <p:cNvSpPr txBox="1"/>
          <p:nvPr/>
        </p:nvSpPr>
        <p:spPr>
          <a:xfrm>
            <a:off x="8126192" y="4451174"/>
            <a:ext cx="1589838" cy="9079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385623"/>
                </a:solidFill>
                <a:latin typeface="Calibri"/>
                <a:ea typeface="Calibri"/>
                <a:cs typeface="Calibri"/>
                <a:sym typeface="Calibri"/>
              </a:rPr>
              <a:t>Academics</a:t>
            </a:r>
            <a:endParaRPr/>
          </a:p>
          <a:p>
            <a:pPr indent="0" lvl="0" marL="0" marR="0" rtl="0" algn="l">
              <a:spcBef>
                <a:spcPts val="600"/>
              </a:spcBef>
              <a:spcAft>
                <a:spcPts val="0"/>
              </a:spcAft>
              <a:buNone/>
            </a:pPr>
            <a:r>
              <a:rPr b="1" i="0" lang="en-US" sz="2400" u="none" cap="none" strike="noStrike">
                <a:solidFill>
                  <a:srgbClr val="385623"/>
                </a:solidFill>
                <a:latin typeface="Calibri"/>
                <a:ea typeface="Calibri"/>
                <a:cs typeface="Calibri"/>
                <a:sym typeface="Calibri"/>
              </a:rPr>
              <a:t>    16.4%</a:t>
            </a:r>
            <a:endParaRPr b="1" i="0" sz="4000" u="none" cap="none" strike="noStrike">
              <a:solidFill>
                <a:srgbClr val="385623"/>
              </a:solidFill>
              <a:latin typeface="Calibri"/>
              <a:ea typeface="Calibri"/>
              <a:cs typeface="Calibri"/>
              <a:sym typeface="Calibri"/>
            </a:endParaRPr>
          </a:p>
        </p:txBody>
      </p:sp>
      <p:sp>
        <p:nvSpPr>
          <p:cNvPr id="127" name="Google Shape;127;p16"/>
          <p:cNvSpPr txBox="1"/>
          <p:nvPr/>
        </p:nvSpPr>
        <p:spPr>
          <a:xfrm>
            <a:off x="5105400" y="6395172"/>
            <a:ext cx="58426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385623"/>
                </a:solidFill>
                <a:latin typeface="Calibri"/>
                <a:ea typeface="Calibri"/>
                <a:cs typeface="Calibri"/>
                <a:sym typeface="Calibri"/>
              </a:rPr>
              <a:t>Good understanding of Referencing &amp; Citing </a:t>
            </a:r>
            <a:endParaRPr b="1" i="0" sz="2400" u="none" cap="none" strike="noStrike">
              <a:solidFill>
                <a:srgbClr val="385623"/>
              </a:solidFill>
              <a:latin typeface="Calibri"/>
              <a:ea typeface="Calibri"/>
              <a:cs typeface="Calibri"/>
              <a:sym typeface="Calibri"/>
            </a:endParaRPr>
          </a:p>
        </p:txBody>
      </p:sp>
      <p:pic>
        <p:nvPicPr>
          <p:cNvPr descr="Graphical user interface, text&#10;&#10;Description automatically generated" id="128" name="Google Shape;128;p16"/>
          <p:cNvPicPr preferRelativeResize="0"/>
          <p:nvPr/>
        </p:nvPicPr>
        <p:blipFill rotWithShape="1">
          <a:blip r:embed="rId4">
            <a:alphaModFix/>
          </a:blip>
          <a:srcRect b="0" l="0" r="0" t="0"/>
          <a:stretch/>
        </p:blipFill>
        <p:spPr>
          <a:xfrm>
            <a:off x="11049918" y="5782746"/>
            <a:ext cx="929561" cy="929561"/>
          </a:xfrm>
          <a:prstGeom prst="rect">
            <a:avLst/>
          </a:prstGeom>
          <a:noFill/>
          <a:ln>
            <a:noFill/>
          </a:ln>
        </p:spPr>
      </p:pic>
      <p:pic>
        <p:nvPicPr>
          <p:cNvPr descr="Logo&#10;&#10;Description automatically generated" id="129" name="Google Shape;129;p16"/>
          <p:cNvPicPr preferRelativeResize="0"/>
          <p:nvPr/>
        </p:nvPicPr>
        <p:blipFill rotWithShape="1">
          <a:blip r:embed="rId5">
            <a:alphaModFix/>
          </a:blip>
          <a:srcRect b="0" l="0" r="0" t="0"/>
          <a:stretch/>
        </p:blipFill>
        <p:spPr>
          <a:xfrm>
            <a:off x="317670" y="273499"/>
            <a:ext cx="489660" cy="7115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7"/>
          <p:cNvSpPr/>
          <p:nvPr/>
        </p:nvSpPr>
        <p:spPr>
          <a:xfrm>
            <a:off x="3048" y="4293"/>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17"/>
          <p:cNvSpPr/>
          <p:nvPr/>
        </p:nvSpPr>
        <p:spPr>
          <a:xfrm>
            <a:off x="0" y="-4"/>
            <a:ext cx="4167268" cy="685800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17"/>
          <p:cNvSpPr txBox="1"/>
          <p:nvPr>
            <p:ph type="title"/>
          </p:nvPr>
        </p:nvSpPr>
        <p:spPr>
          <a:xfrm>
            <a:off x="686834" y="591344"/>
            <a:ext cx="3200400" cy="55856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b="1" lang="en-US">
                <a:solidFill>
                  <a:srgbClr val="FFFFFF"/>
                </a:solidFill>
              </a:rPr>
              <a:t>Steering Committee</a:t>
            </a:r>
            <a:endParaRPr b="1">
              <a:solidFill>
                <a:srgbClr val="FFFFFF"/>
              </a:solidFill>
            </a:endParaRPr>
          </a:p>
        </p:txBody>
      </p:sp>
      <p:sp>
        <p:nvSpPr>
          <p:cNvPr id="137" name="Google Shape;137;p17"/>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8" name="Google Shape;138;p17"/>
          <p:cNvSpPr txBox="1"/>
          <p:nvPr>
            <p:ph idx="1" type="body"/>
          </p:nvPr>
        </p:nvSpPr>
        <p:spPr>
          <a:xfrm>
            <a:off x="4447307" y="591344"/>
            <a:ext cx="7428875" cy="5585619"/>
          </a:xfrm>
          <a:prstGeom prst="rect">
            <a:avLst/>
          </a:prstGeom>
          <a:noFill/>
          <a:ln>
            <a:noFill/>
          </a:ln>
        </p:spPr>
        <p:txBody>
          <a:bodyPr anchorCtr="0" anchor="ctr" bIns="45700" lIns="91425" spcFirstLastPara="1" rIns="91425" wrap="square" tIns="45700">
            <a:normAutofit/>
          </a:bodyPr>
          <a:lstStyle/>
          <a:p>
            <a:pPr indent="-114300" lvl="0" marL="228600" rtl="0" algn="l">
              <a:lnSpc>
                <a:spcPct val="90000"/>
              </a:lnSpc>
              <a:spcBef>
                <a:spcPts val="0"/>
              </a:spcBef>
              <a:spcAft>
                <a:spcPts val="0"/>
              </a:spcAft>
              <a:buClr>
                <a:schemeClr val="dk1"/>
              </a:buClr>
              <a:buSzPts val="1800"/>
              <a:buNone/>
            </a:pPr>
            <a:r>
              <a:t/>
            </a:r>
            <a:endParaRPr sz="1800"/>
          </a:p>
          <a:p>
            <a:pPr indent="0" lvl="0" marL="0" rtl="0" algn="l">
              <a:lnSpc>
                <a:spcPct val="90000"/>
              </a:lnSpc>
              <a:spcBef>
                <a:spcPts val="1000"/>
              </a:spcBef>
              <a:spcAft>
                <a:spcPts val="0"/>
              </a:spcAft>
              <a:buClr>
                <a:srgbClr val="C55A11"/>
              </a:buClr>
              <a:buSzPts val="1800"/>
              <a:buNone/>
            </a:pPr>
            <a:r>
              <a:rPr lang="en-US" sz="1800">
                <a:solidFill>
                  <a:srgbClr val="C55A11"/>
                </a:solidFill>
              </a:rPr>
              <a:t>Prof. Anne Drummond, </a:t>
            </a:r>
            <a:r>
              <a:rPr lang="en-US" sz="1800"/>
              <a:t>Co Lead, School of Public Health, Physiotherapy &amp; Sports Science</a:t>
            </a:r>
            <a:endParaRPr/>
          </a:p>
          <a:p>
            <a:pPr indent="0" lvl="0" marL="0" rtl="0" algn="l">
              <a:lnSpc>
                <a:spcPct val="90000"/>
              </a:lnSpc>
              <a:spcBef>
                <a:spcPts val="1000"/>
              </a:spcBef>
              <a:spcAft>
                <a:spcPts val="0"/>
              </a:spcAft>
              <a:buClr>
                <a:srgbClr val="C55A11"/>
              </a:buClr>
              <a:buSzPts val="1800"/>
              <a:buNone/>
            </a:pPr>
            <a:r>
              <a:rPr lang="en-US" sz="1800">
                <a:solidFill>
                  <a:srgbClr val="C55A11"/>
                </a:solidFill>
              </a:rPr>
              <a:t>Dr. Audrey McNamara</a:t>
            </a:r>
            <a:r>
              <a:rPr lang="en-US" sz="1800"/>
              <a:t>, Project Manager</a:t>
            </a:r>
            <a:endParaRPr/>
          </a:p>
          <a:p>
            <a:pPr indent="0" lvl="0" marL="0" rtl="0" algn="l">
              <a:lnSpc>
                <a:spcPct val="90000"/>
              </a:lnSpc>
              <a:spcBef>
                <a:spcPts val="1000"/>
              </a:spcBef>
              <a:spcAft>
                <a:spcPts val="0"/>
              </a:spcAft>
              <a:buClr>
                <a:srgbClr val="C55A11"/>
              </a:buClr>
              <a:buSzPts val="1800"/>
              <a:buNone/>
            </a:pPr>
            <a:r>
              <a:rPr lang="en-US" sz="1800">
                <a:solidFill>
                  <a:srgbClr val="C55A11"/>
                </a:solidFill>
              </a:rPr>
              <a:t>Brian Treacy, Carla Gummerson, </a:t>
            </a:r>
            <a:r>
              <a:rPr b="0" i="0" lang="en-US" sz="1800">
                <a:solidFill>
                  <a:srgbClr val="C55A11"/>
                </a:solidFill>
              </a:rPr>
              <a:t>Aoife Bracken</a:t>
            </a:r>
            <a:r>
              <a:rPr b="0" i="0" lang="en-US" sz="1800">
                <a:latin typeface="Arial"/>
                <a:ea typeface="Arial"/>
                <a:cs typeface="Arial"/>
                <a:sym typeface="Arial"/>
              </a:rPr>
              <a:t>,</a:t>
            </a:r>
            <a:r>
              <a:rPr lang="en-US" sz="1800"/>
              <a:t> UCD Students Union </a:t>
            </a:r>
            <a:endParaRPr/>
          </a:p>
          <a:p>
            <a:pPr indent="0" lvl="0" marL="0" rtl="0" algn="l">
              <a:lnSpc>
                <a:spcPct val="90000"/>
              </a:lnSpc>
              <a:spcBef>
                <a:spcPts val="1000"/>
              </a:spcBef>
              <a:spcAft>
                <a:spcPts val="0"/>
              </a:spcAft>
              <a:buClr>
                <a:srgbClr val="C55A11"/>
              </a:buClr>
              <a:buSzPts val="1800"/>
              <a:buNone/>
            </a:pPr>
            <a:r>
              <a:rPr lang="en-US" sz="1800">
                <a:solidFill>
                  <a:srgbClr val="C55A11"/>
                </a:solidFill>
              </a:rPr>
              <a:t>Prof. Naomi McAreavey</a:t>
            </a:r>
            <a:r>
              <a:rPr lang="en-US" sz="1800"/>
              <a:t>, Vice Principal T&amp;L, College of Arts &amp; Humanities</a:t>
            </a:r>
            <a:endParaRPr/>
          </a:p>
          <a:p>
            <a:pPr indent="0" lvl="0" marL="0" rtl="0" algn="l">
              <a:lnSpc>
                <a:spcPct val="90000"/>
              </a:lnSpc>
              <a:spcBef>
                <a:spcPts val="1000"/>
              </a:spcBef>
              <a:spcAft>
                <a:spcPts val="0"/>
              </a:spcAft>
              <a:buClr>
                <a:srgbClr val="C55A11"/>
              </a:buClr>
              <a:buSzPts val="1800"/>
              <a:buNone/>
            </a:pPr>
            <a:r>
              <a:rPr lang="en-US" sz="1800">
                <a:solidFill>
                  <a:srgbClr val="C55A11"/>
                </a:solidFill>
              </a:rPr>
              <a:t>Prof Niamh Cherry Moore</a:t>
            </a:r>
            <a:r>
              <a:rPr lang="en-US" sz="1800"/>
              <a:t>, Vice Principal T&amp;L, College of Social Science &amp; Law</a:t>
            </a:r>
            <a:endParaRPr/>
          </a:p>
          <a:p>
            <a:pPr indent="0" lvl="0" marL="0" rtl="0" algn="l">
              <a:lnSpc>
                <a:spcPct val="90000"/>
              </a:lnSpc>
              <a:spcBef>
                <a:spcPts val="1000"/>
              </a:spcBef>
              <a:spcAft>
                <a:spcPts val="0"/>
              </a:spcAft>
              <a:buClr>
                <a:srgbClr val="C55A11"/>
              </a:buClr>
              <a:buSzPts val="1800"/>
              <a:buNone/>
            </a:pPr>
            <a:r>
              <a:rPr lang="en-US" sz="1800">
                <a:solidFill>
                  <a:srgbClr val="C55A11"/>
                </a:solidFill>
              </a:rPr>
              <a:t>Prof James Sullivan</a:t>
            </a:r>
            <a:r>
              <a:rPr lang="en-US" sz="1800"/>
              <a:t>, Vice Principal T&amp;L, College of Science</a:t>
            </a:r>
            <a:endParaRPr/>
          </a:p>
          <a:p>
            <a:pPr indent="0" lvl="0" marL="0" rtl="0" algn="l">
              <a:lnSpc>
                <a:spcPct val="90000"/>
              </a:lnSpc>
              <a:spcBef>
                <a:spcPts val="1000"/>
              </a:spcBef>
              <a:spcAft>
                <a:spcPts val="0"/>
              </a:spcAft>
              <a:buClr>
                <a:schemeClr val="dk1"/>
              </a:buClr>
              <a:buSzPts val="1800"/>
              <a:buNone/>
            </a:pPr>
            <a:r>
              <a:rPr lang="en-US" sz="1800"/>
              <a:t>Pr</a:t>
            </a:r>
            <a:r>
              <a:rPr lang="en-US" sz="1800">
                <a:solidFill>
                  <a:srgbClr val="C55A11"/>
                </a:solidFill>
              </a:rPr>
              <a:t>of. Sue Rackard</a:t>
            </a:r>
            <a:r>
              <a:rPr lang="en-US" sz="1800"/>
              <a:t>, Vice Principal T&amp;L, College of Health &amp; Agricultural Sciences</a:t>
            </a:r>
            <a:endParaRPr/>
          </a:p>
          <a:p>
            <a:pPr indent="0" lvl="0" marL="0" rtl="0" algn="l">
              <a:lnSpc>
                <a:spcPct val="90000"/>
              </a:lnSpc>
              <a:spcBef>
                <a:spcPts val="1000"/>
              </a:spcBef>
              <a:spcAft>
                <a:spcPts val="0"/>
              </a:spcAft>
              <a:buClr>
                <a:srgbClr val="C55A11"/>
              </a:buClr>
              <a:buSzPts val="1800"/>
              <a:buNone/>
            </a:pPr>
            <a:r>
              <a:rPr lang="en-US" sz="1800">
                <a:solidFill>
                  <a:srgbClr val="C55A11"/>
                </a:solidFill>
              </a:rPr>
              <a:t>Dr. Megan McGuirk</a:t>
            </a:r>
            <a:r>
              <a:rPr lang="en-US" sz="1800"/>
              <a:t>, College of Business </a:t>
            </a:r>
            <a:endParaRPr/>
          </a:p>
          <a:p>
            <a:pPr indent="0" lvl="0" marL="0" rtl="0" algn="l">
              <a:lnSpc>
                <a:spcPct val="90000"/>
              </a:lnSpc>
              <a:spcBef>
                <a:spcPts val="1000"/>
              </a:spcBef>
              <a:spcAft>
                <a:spcPts val="0"/>
              </a:spcAft>
              <a:buClr>
                <a:srgbClr val="C55A11"/>
              </a:buClr>
              <a:buSzPts val="1800"/>
              <a:buNone/>
            </a:pPr>
            <a:r>
              <a:rPr lang="en-US" sz="1800">
                <a:solidFill>
                  <a:srgbClr val="C55A11"/>
                </a:solidFill>
              </a:rPr>
              <a:t>Dr. Zeljka Doljanin</a:t>
            </a:r>
            <a:r>
              <a:rPr lang="en-US" sz="1800"/>
              <a:t>, Manager, UCD Writing Centre</a:t>
            </a:r>
            <a:endParaRPr/>
          </a:p>
          <a:p>
            <a:pPr indent="0" lvl="0" marL="0" rtl="0" algn="l">
              <a:lnSpc>
                <a:spcPct val="90000"/>
              </a:lnSpc>
              <a:spcBef>
                <a:spcPts val="1000"/>
              </a:spcBef>
              <a:spcAft>
                <a:spcPts val="0"/>
              </a:spcAft>
              <a:buClr>
                <a:srgbClr val="C55A11"/>
              </a:buClr>
              <a:buSzPts val="1800"/>
              <a:buNone/>
            </a:pPr>
            <a:r>
              <a:rPr lang="en-US" sz="1800">
                <a:solidFill>
                  <a:srgbClr val="C55A11"/>
                </a:solidFill>
              </a:rPr>
              <a:t>Niall Watts</a:t>
            </a:r>
            <a:r>
              <a:rPr lang="en-US" sz="1800"/>
              <a:t>, Catherine Murphy, UCD IT Services</a:t>
            </a:r>
            <a:endParaRPr/>
          </a:p>
          <a:p>
            <a:pPr indent="0" lvl="0" marL="0" rtl="0" algn="l">
              <a:lnSpc>
                <a:spcPct val="90000"/>
              </a:lnSpc>
              <a:spcBef>
                <a:spcPts val="1000"/>
              </a:spcBef>
              <a:spcAft>
                <a:spcPts val="0"/>
              </a:spcAft>
              <a:buClr>
                <a:srgbClr val="C55A11"/>
              </a:buClr>
              <a:buSzPts val="1800"/>
              <a:buNone/>
            </a:pPr>
            <a:r>
              <a:rPr lang="en-US" sz="1800">
                <a:solidFill>
                  <a:srgbClr val="C55A11"/>
                </a:solidFill>
              </a:rPr>
              <a:t>Jenny Collery, James Molloy, Vanessa Buckley</a:t>
            </a:r>
            <a:r>
              <a:rPr lang="en-US" sz="1800"/>
              <a:t>, College Liaison Librarians</a:t>
            </a:r>
            <a:endParaRPr/>
          </a:p>
          <a:p>
            <a:pPr indent="-114300" lvl="0" marL="228600" rtl="0" algn="l">
              <a:lnSpc>
                <a:spcPct val="90000"/>
              </a:lnSpc>
              <a:spcBef>
                <a:spcPts val="1000"/>
              </a:spcBef>
              <a:spcAft>
                <a:spcPts val="0"/>
              </a:spcAft>
              <a:buClr>
                <a:schemeClr val="dk1"/>
              </a:buClr>
              <a:buSzPts val="1800"/>
              <a:buNone/>
            </a:pPr>
            <a:r>
              <a:t/>
            </a:r>
            <a:endParaRPr sz="1800"/>
          </a:p>
        </p:txBody>
      </p:sp>
      <p:pic>
        <p:nvPicPr>
          <p:cNvPr descr="Graphical user interface, text&#10;&#10;Description automatically generated" id="139" name="Google Shape;139;p17"/>
          <p:cNvPicPr preferRelativeResize="0"/>
          <p:nvPr/>
        </p:nvPicPr>
        <p:blipFill rotWithShape="1">
          <a:blip r:embed="rId3">
            <a:alphaModFix/>
          </a:blip>
          <a:srcRect b="0" l="0" r="0" t="0"/>
          <a:stretch/>
        </p:blipFill>
        <p:spPr>
          <a:xfrm>
            <a:off x="11049918" y="5782746"/>
            <a:ext cx="929561" cy="929561"/>
          </a:xfrm>
          <a:prstGeom prst="rect">
            <a:avLst/>
          </a:prstGeom>
          <a:noFill/>
          <a:ln>
            <a:noFill/>
          </a:ln>
        </p:spPr>
      </p:pic>
      <p:pic>
        <p:nvPicPr>
          <p:cNvPr descr="Logo&#10;&#10;Description automatically generated" id="140" name="Google Shape;140;p17"/>
          <p:cNvPicPr preferRelativeResize="0"/>
          <p:nvPr/>
        </p:nvPicPr>
        <p:blipFill rotWithShape="1">
          <a:blip r:embed="rId4">
            <a:alphaModFix/>
          </a:blip>
          <a:srcRect b="0" l="0" r="0" t="0"/>
          <a:stretch/>
        </p:blipFill>
        <p:spPr>
          <a:xfrm>
            <a:off x="317670" y="273499"/>
            <a:ext cx="489660" cy="7115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1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18"/>
          <p:cNvSpPr/>
          <p:nvPr/>
        </p:nvSpPr>
        <p:spPr>
          <a:xfrm>
            <a:off x="0" y="0"/>
            <a:ext cx="12188952"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18"/>
          <p:cNvSpPr/>
          <p:nvPr/>
        </p:nvSpPr>
        <p:spPr>
          <a:xfrm>
            <a:off x="0" y="0"/>
            <a:ext cx="12192000" cy="6219825"/>
          </a:xfrm>
          <a:custGeom>
            <a:rect b="b" l="l" r="r" t="t"/>
            <a:pathLst>
              <a:path extrusionOk="0" h="6219825" w="1219200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18"/>
          <p:cNvSpPr txBox="1"/>
          <p:nvPr>
            <p:ph idx="1" type="body"/>
          </p:nvPr>
        </p:nvSpPr>
        <p:spPr>
          <a:xfrm>
            <a:off x="644651" y="1043550"/>
            <a:ext cx="4951917" cy="427524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324"/>
              <a:buNone/>
            </a:pPr>
            <a:r>
              <a:rPr lang="en-US" sz="2324">
                <a:solidFill>
                  <a:schemeClr val="dk1"/>
                </a:solidFill>
                <a:latin typeface="Calibri"/>
                <a:ea typeface="Calibri"/>
                <a:cs typeface="Calibri"/>
                <a:sym typeface="Calibri"/>
              </a:rPr>
              <a:t>Every student has access to timely, consistent and uniform information and guidance before they submit their first assignment</a:t>
            </a:r>
            <a:endParaRPr/>
          </a:p>
          <a:p>
            <a:pPr indent="0" lvl="0" marL="0" rtl="0" algn="l">
              <a:lnSpc>
                <a:spcPct val="90000"/>
              </a:lnSpc>
              <a:spcBef>
                <a:spcPts val="830"/>
              </a:spcBef>
              <a:spcAft>
                <a:spcPts val="0"/>
              </a:spcAft>
              <a:buClr>
                <a:schemeClr val="dk1"/>
              </a:buClr>
              <a:buSzPts val="2324"/>
              <a:buNone/>
            </a:pPr>
            <a:r>
              <a:t/>
            </a:r>
            <a:endParaRPr sz="2324">
              <a:solidFill>
                <a:schemeClr val="dk1"/>
              </a:solidFill>
              <a:latin typeface="Calibri"/>
              <a:ea typeface="Calibri"/>
              <a:cs typeface="Calibri"/>
              <a:sym typeface="Calibri"/>
            </a:endParaRPr>
          </a:p>
          <a:p>
            <a:pPr indent="0" lvl="0" marL="0" rtl="0" algn="l">
              <a:lnSpc>
                <a:spcPct val="90000"/>
              </a:lnSpc>
              <a:spcBef>
                <a:spcPts val="830"/>
              </a:spcBef>
              <a:spcAft>
                <a:spcPts val="0"/>
              </a:spcAft>
              <a:buClr>
                <a:schemeClr val="dk1"/>
              </a:buClr>
              <a:buSzPts val="2324"/>
              <a:buNone/>
            </a:pPr>
            <a:r>
              <a:rPr lang="en-US" sz="2324">
                <a:solidFill>
                  <a:schemeClr val="dk1"/>
                </a:solidFill>
                <a:latin typeface="Calibri"/>
                <a:ea typeface="Calibri"/>
                <a:cs typeface="Calibri"/>
                <a:sym typeface="Calibri"/>
              </a:rPr>
              <a:t>Academics have confidence that baseline training is available to all students </a:t>
            </a:r>
            <a:endParaRPr/>
          </a:p>
          <a:p>
            <a:pPr indent="0" lvl="0" marL="0" rtl="0" algn="l">
              <a:lnSpc>
                <a:spcPct val="90000"/>
              </a:lnSpc>
              <a:spcBef>
                <a:spcPts val="830"/>
              </a:spcBef>
              <a:spcAft>
                <a:spcPts val="0"/>
              </a:spcAft>
              <a:buClr>
                <a:schemeClr val="dk1"/>
              </a:buClr>
              <a:buSzPts val="2324"/>
              <a:buNone/>
            </a:pPr>
            <a:r>
              <a:t/>
            </a:r>
            <a:endParaRPr sz="2324"/>
          </a:p>
          <a:p>
            <a:pPr indent="0" lvl="0" marL="0" rtl="0" algn="l">
              <a:lnSpc>
                <a:spcPct val="90000"/>
              </a:lnSpc>
              <a:spcBef>
                <a:spcPts val="830"/>
              </a:spcBef>
              <a:spcAft>
                <a:spcPts val="0"/>
              </a:spcAft>
              <a:buClr>
                <a:schemeClr val="dk1"/>
              </a:buClr>
              <a:buSzPts val="2324"/>
              <a:buNone/>
            </a:pPr>
            <a:r>
              <a:rPr lang="en-US" sz="2324"/>
              <a:t>Evidence of completion</a:t>
            </a:r>
            <a:endParaRPr/>
          </a:p>
          <a:p>
            <a:pPr indent="0" lvl="0" marL="0" rtl="0" algn="l">
              <a:lnSpc>
                <a:spcPct val="90000"/>
              </a:lnSpc>
              <a:spcBef>
                <a:spcPts val="830"/>
              </a:spcBef>
              <a:spcAft>
                <a:spcPts val="0"/>
              </a:spcAft>
              <a:buClr>
                <a:schemeClr val="dk1"/>
              </a:buClr>
              <a:buSzPts val="2324"/>
              <a:buNone/>
            </a:pPr>
            <a:r>
              <a:rPr lang="en-US" sz="2324"/>
              <a:t> </a:t>
            </a:r>
            <a:endParaRPr/>
          </a:p>
          <a:p>
            <a:pPr indent="0" lvl="0" marL="0" rtl="0" algn="l">
              <a:lnSpc>
                <a:spcPct val="90000"/>
              </a:lnSpc>
              <a:spcBef>
                <a:spcPts val="830"/>
              </a:spcBef>
              <a:spcAft>
                <a:spcPts val="0"/>
              </a:spcAft>
              <a:buClr>
                <a:schemeClr val="dk1"/>
              </a:buClr>
              <a:buSzPts val="2324"/>
              <a:buNone/>
            </a:pPr>
            <a:r>
              <a:rPr lang="en-US" sz="2324"/>
              <a:t>Open access resource </a:t>
            </a:r>
            <a:endParaRPr/>
          </a:p>
          <a:p>
            <a:pPr indent="0" lvl="0" marL="0" rtl="0" algn="l">
              <a:lnSpc>
                <a:spcPct val="90000"/>
              </a:lnSpc>
              <a:spcBef>
                <a:spcPts val="830"/>
              </a:spcBef>
              <a:spcAft>
                <a:spcPts val="0"/>
              </a:spcAft>
              <a:buClr>
                <a:schemeClr val="dk1"/>
              </a:buClr>
              <a:buSzPts val="2800"/>
              <a:buNone/>
            </a:pPr>
            <a:r>
              <a:t/>
            </a:r>
            <a:endParaRPr/>
          </a:p>
        </p:txBody>
      </p:sp>
      <p:sp>
        <p:nvSpPr>
          <p:cNvPr id="149" name="Google Shape;149;p18"/>
          <p:cNvSpPr txBox="1"/>
          <p:nvPr>
            <p:ph idx="2" type="body"/>
          </p:nvPr>
        </p:nvSpPr>
        <p:spPr>
          <a:xfrm>
            <a:off x="5883008" y="2097457"/>
            <a:ext cx="5664340" cy="202491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C55A11"/>
              </a:buClr>
              <a:buSzPts val="2324"/>
              <a:buNone/>
            </a:pPr>
            <a:r>
              <a:rPr b="1" lang="en-US" sz="2324">
                <a:solidFill>
                  <a:srgbClr val="C55A11"/>
                </a:solidFill>
                <a:latin typeface="Calibri"/>
                <a:ea typeface="Calibri"/>
                <a:cs typeface="Calibri"/>
                <a:sym typeface="Calibri"/>
              </a:rPr>
              <a:t>   Prevent</a:t>
            </a:r>
            <a:endParaRPr/>
          </a:p>
          <a:p>
            <a:pPr indent="0" lvl="0" marL="0" rtl="0" algn="l">
              <a:lnSpc>
                <a:spcPct val="90000"/>
              </a:lnSpc>
              <a:spcBef>
                <a:spcPts val="830"/>
              </a:spcBef>
              <a:spcAft>
                <a:spcPts val="0"/>
              </a:spcAft>
              <a:buClr>
                <a:schemeClr val="dk1"/>
              </a:buClr>
              <a:buSzPts val="2324"/>
              <a:buNone/>
            </a:pPr>
            <a:r>
              <a:t/>
            </a:r>
            <a:endParaRPr b="1" sz="2324">
              <a:solidFill>
                <a:srgbClr val="C55A11"/>
              </a:solidFill>
            </a:endParaRPr>
          </a:p>
          <a:p>
            <a:pPr indent="0" lvl="0" marL="0" rtl="0" algn="l">
              <a:lnSpc>
                <a:spcPct val="90000"/>
              </a:lnSpc>
              <a:spcBef>
                <a:spcPts val="830"/>
              </a:spcBef>
              <a:spcAft>
                <a:spcPts val="0"/>
              </a:spcAft>
              <a:buClr>
                <a:srgbClr val="C55A11"/>
              </a:buClr>
              <a:buSzPts val="2324"/>
              <a:buNone/>
            </a:pPr>
            <a:r>
              <a:rPr b="1" lang="en-US" sz="2324">
                <a:solidFill>
                  <a:srgbClr val="C55A11"/>
                </a:solidFill>
                <a:latin typeface="Calibri"/>
                <a:ea typeface="Calibri"/>
                <a:cs typeface="Calibri"/>
                <a:sym typeface="Calibri"/>
              </a:rPr>
              <a:t>   Accidental plagiarism (better Education)</a:t>
            </a:r>
            <a:endParaRPr/>
          </a:p>
          <a:p>
            <a:pPr indent="-42163" lvl="0" marL="189738" rtl="0" algn="l">
              <a:lnSpc>
                <a:spcPct val="90000"/>
              </a:lnSpc>
              <a:spcBef>
                <a:spcPts val="830"/>
              </a:spcBef>
              <a:spcAft>
                <a:spcPts val="0"/>
              </a:spcAft>
              <a:buClr>
                <a:schemeClr val="dk1"/>
              </a:buClr>
              <a:buSzPts val="2324"/>
              <a:buNone/>
            </a:pPr>
            <a:r>
              <a:t/>
            </a:r>
            <a:endParaRPr b="1" sz="2324">
              <a:solidFill>
                <a:srgbClr val="C55A11"/>
              </a:solidFill>
              <a:latin typeface="Calibri"/>
              <a:ea typeface="Calibri"/>
              <a:cs typeface="Calibri"/>
              <a:sym typeface="Calibri"/>
            </a:endParaRPr>
          </a:p>
          <a:p>
            <a:pPr indent="0" lvl="0" marL="0" rtl="0" algn="l">
              <a:lnSpc>
                <a:spcPct val="90000"/>
              </a:lnSpc>
              <a:spcBef>
                <a:spcPts val="830"/>
              </a:spcBef>
              <a:spcAft>
                <a:spcPts val="0"/>
              </a:spcAft>
              <a:buClr>
                <a:srgbClr val="C55A11"/>
              </a:buClr>
              <a:buSzPts val="2324"/>
              <a:buNone/>
            </a:pPr>
            <a:r>
              <a:rPr b="1" lang="en-US" sz="2324">
                <a:solidFill>
                  <a:srgbClr val="C55A11"/>
                </a:solidFill>
                <a:latin typeface="Calibri"/>
                <a:ea typeface="Calibri"/>
                <a:cs typeface="Calibri"/>
                <a:sym typeface="Calibri"/>
              </a:rPr>
              <a:t>   Deliberate Plagiarism (Better awareness)</a:t>
            </a:r>
            <a:endParaRPr b="1">
              <a:solidFill>
                <a:srgbClr val="C55A11"/>
              </a:solidFill>
            </a:endParaRPr>
          </a:p>
        </p:txBody>
      </p:sp>
      <p:pic>
        <p:nvPicPr>
          <p:cNvPr id="150" name="Google Shape;150;p18"/>
          <p:cNvPicPr preferRelativeResize="0"/>
          <p:nvPr/>
        </p:nvPicPr>
        <p:blipFill rotWithShape="1">
          <a:blip r:embed="rId3">
            <a:alphaModFix/>
          </a:blip>
          <a:srcRect b="0" l="0" r="0" t="0"/>
          <a:stretch/>
        </p:blipFill>
        <p:spPr>
          <a:xfrm>
            <a:off x="7215155" y="254457"/>
            <a:ext cx="4015702" cy="1350518"/>
          </a:xfrm>
          <a:prstGeom prst="rect">
            <a:avLst/>
          </a:prstGeom>
          <a:noFill/>
          <a:ln>
            <a:noFill/>
          </a:ln>
        </p:spPr>
      </p:pic>
      <p:pic>
        <p:nvPicPr>
          <p:cNvPr descr="Graphical user interface, text&#10;&#10;Description automatically generated" id="151" name="Google Shape;151;p18"/>
          <p:cNvPicPr preferRelativeResize="0"/>
          <p:nvPr/>
        </p:nvPicPr>
        <p:blipFill rotWithShape="1">
          <a:blip r:embed="rId4">
            <a:alphaModFix/>
          </a:blip>
          <a:srcRect b="0" l="0" r="0" t="0"/>
          <a:stretch/>
        </p:blipFill>
        <p:spPr>
          <a:xfrm>
            <a:off x="11049918" y="5782746"/>
            <a:ext cx="929561" cy="929561"/>
          </a:xfrm>
          <a:prstGeom prst="rect">
            <a:avLst/>
          </a:prstGeom>
          <a:noFill/>
          <a:ln>
            <a:noFill/>
          </a:ln>
        </p:spPr>
      </p:pic>
      <p:pic>
        <p:nvPicPr>
          <p:cNvPr descr="Logo&#10;&#10;Description automatically generated" id="152" name="Google Shape;152;p18"/>
          <p:cNvPicPr preferRelativeResize="0"/>
          <p:nvPr/>
        </p:nvPicPr>
        <p:blipFill rotWithShape="1">
          <a:blip r:embed="rId5">
            <a:alphaModFix/>
          </a:blip>
          <a:srcRect b="0" l="0" r="0" t="0"/>
          <a:stretch/>
        </p:blipFill>
        <p:spPr>
          <a:xfrm>
            <a:off x="317670" y="273499"/>
            <a:ext cx="489660" cy="711516"/>
          </a:xfrm>
          <a:prstGeom prst="rect">
            <a:avLst/>
          </a:prstGeom>
          <a:noFill/>
          <a:ln>
            <a:noFill/>
          </a:ln>
        </p:spPr>
      </p:pic>
      <p:sp>
        <p:nvSpPr>
          <p:cNvPr id="153" name="Google Shape;153;p18"/>
          <p:cNvSpPr txBox="1"/>
          <p:nvPr/>
        </p:nvSpPr>
        <p:spPr>
          <a:xfrm>
            <a:off x="4333881" y="5318793"/>
            <a:ext cx="3521189" cy="656532"/>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C55A11"/>
              </a:buClr>
              <a:buSzPct val="100000"/>
              <a:buFont typeface="Arial"/>
              <a:buNone/>
            </a:pPr>
            <a:r>
              <a:rPr b="1" i="0" lang="en-US" sz="2324" u="none" cap="none" strike="noStrike">
                <a:solidFill>
                  <a:srgbClr val="C55A11"/>
                </a:solidFill>
                <a:latin typeface="Calibri"/>
                <a:ea typeface="Calibri"/>
                <a:cs typeface="Calibri"/>
                <a:sym typeface="Calibri"/>
              </a:rPr>
              <a:t>   </a:t>
            </a:r>
            <a:r>
              <a:rPr b="1" i="0" lang="en-US" sz="2800" u="none" cap="none" strike="noStrike">
                <a:solidFill>
                  <a:srgbClr val="2E75B5"/>
                </a:solidFill>
                <a:latin typeface="Calibri"/>
                <a:ea typeface="Calibri"/>
                <a:cs typeface="Calibri"/>
                <a:sym typeface="Calibri"/>
              </a:rPr>
              <a:t>Received 48,000 funding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19"/>
          <p:cNvSpPr/>
          <p:nvPr/>
        </p:nvSpPr>
        <p:spPr>
          <a:xfrm>
            <a:off x="1903615" y="221673"/>
            <a:ext cx="8384770" cy="1332634"/>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 name="Google Shape;160;p19"/>
          <p:cNvSpPr txBox="1"/>
          <p:nvPr>
            <p:ph type="title"/>
          </p:nvPr>
        </p:nvSpPr>
        <p:spPr>
          <a:xfrm>
            <a:off x="2103121" y="310343"/>
            <a:ext cx="7985759" cy="86882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55A11"/>
              </a:buClr>
              <a:buSzPts val="4000"/>
              <a:buFont typeface="Calibri"/>
              <a:buNone/>
            </a:pPr>
            <a:r>
              <a:rPr b="1" lang="en-US" sz="4000">
                <a:solidFill>
                  <a:srgbClr val="C55A11"/>
                </a:solidFill>
                <a:latin typeface="Calibri"/>
                <a:ea typeface="Calibri"/>
                <a:cs typeface="Calibri"/>
                <a:sym typeface="Calibri"/>
              </a:rPr>
              <a:t>Pilot</a:t>
            </a:r>
            <a:endParaRPr/>
          </a:p>
        </p:txBody>
      </p:sp>
      <p:sp>
        <p:nvSpPr>
          <p:cNvPr id="161" name="Google Shape;161;p19"/>
          <p:cNvSpPr/>
          <p:nvPr/>
        </p:nvSpPr>
        <p:spPr>
          <a:xfrm>
            <a:off x="2483110" y="1211407"/>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aphicFrame>
        <p:nvGraphicFramePr>
          <p:cNvPr id="162" name="Google Shape;162;p19"/>
          <p:cNvGraphicFramePr/>
          <p:nvPr/>
        </p:nvGraphicFramePr>
        <p:xfrm>
          <a:off x="385572" y="2436302"/>
          <a:ext cx="3000000" cy="3000000"/>
        </p:xfrm>
        <a:graphic>
          <a:graphicData uri="http://schemas.openxmlformats.org/drawingml/2006/table">
            <a:tbl>
              <a:tblPr bandRow="1" firstCol="1" firstRow="1">
                <a:noFill/>
                <a:tableStyleId>{3B4B4D54-EBE8-4969-B4CC-2DDC3F3E3C3C}</a:tableStyleId>
              </a:tblPr>
              <a:tblGrid>
                <a:gridCol w="2967400"/>
                <a:gridCol w="2094950"/>
                <a:gridCol w="2964675"/>
                <a:gridCol w="3393825"/>
              </a:tblGrid>
              <a:tr h="583825">
                <a:tc>
                  <a:txBody>
                    <a:bodyPr/>
                    <a:lstStyle/>
                    <a:p>
                      <a:pPr indent="0" lvl="0" marL="0" marR="0" rtl="0" algn="l">
                        <a:lnSpc>
                          <a:spcPct val="107000"/>
                        </a:lnSpc>
                        <a:spcBef>
                          <a:spcPts val="0"/>
                        </a:spcBef>
                        <a:spcAft>
                          <a:spcPts val="0"/>
                        </a:spcAft>
                        <a:buNone/>
                      </a:pPr>
                      <a:r>
                        <a:rPr b="1" lang="en-US" sz="1700" u="none" cap="none" strike="noStrike">
                          <a:solidFill>
                            <a:srgbClr val="FFFFFF"/>
                          </a:solidFill>
                        </a:rPr>
                        <a:t>Module</a:t>
                      </a:r>
                      <a:endParaRPr b="1" sz="1700" u="none" cap="none" strike="noStrike">
                        <a:solidFill>
                          <a:srgbClr val="FFFFFF"/>
                        </a:solidFill>
                        <a:latin typeface="Calibri"/>
                        <a:ea typeface="Calibri"/>
                        <a:cs typeface="Calibri"/>
                        <a:sym typeface="Calibri"/>
                      </a:endParaRPr>
                    </a:p>
                  </a:txBody>
                  <a:tcPr marT="143350" marB="143350" marR="143350" marL="238925">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FFFFFF"/>
                      </a:solidFill>
                      <a:prstDash val="solid"/>
                      <a:round/>
                      <a:headEnd len="sm" w="sm" type="none"/>
                      <a:tailEnd len="sm" w="sm" type="none"/>
                    </a:lnB>
                    <a:solidFill>
                      <a:srgbClr val="636B68">
                        <a:alpha val="69803"/>
                      </a:srgbClr>
                    </a:solidFill>
                  </a:tcPr>
                </a:tc>
                <a:tc>
                  <a:txBody>
                    <a:bodyPr/>
                    <a:lstStyle/>
                    <a:p>
                      <a:pPr indent="0" lvl="0" marL="0" marR="0" rtl="0" algn="ctr">
                        <a:lnSpc>
                          <a:spcPct val="107000"/>
                        </a:lnSpc>
                        <a:spcBef>
                          <a:spcPts val="0"/>
                        </a:spcBef>
                        <a:spcAft>
                          <a:spcPts val="0"/>
                        </a:spcAft>
                        <a:buNone/>
                      </a:pPr>
                      <a:r>
                        <a:rPr b="1" lang="en-US" sz="1700" u="none" cap="none" strike="noStrike">
                          <a:solidFill>
                            <a:srgbClr val="FFFFFF"/>
                          </a:solidFill>
                        </a:rPr>
                        <a:t>Class size</a:t>
                      </a:r>
                      <a:endParaRPr b="1" sz="1700" u="none" cap="none" strike="noStrike">
                        <a:solidFill>
                          <a:srgbClr val="FFFFFF"/>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FFFFFF"/>
                      </a:solidFill>
                      <a:prstDash val="solid"/>
                      <a:round/>
                      <a:headEnd len="sm" w="sm" type="none"/>
                      <a:tailEnd len="sm" w="sm" type="none"/>
                    </a:lnB>
                    <a:solidFill>
                      <a:srgbClr val="636B68">
                        <a:alpha val="69803"/>
                      </a:srgbClr>
                    </a:solidFill>
                  </a:tcPr>
                </a:tc>
                <a:tc>
                  <a:txBody>
                    <a:bodyPr/>
                    <a:lstStyle/>
                    <a:p>
                      <a:pPr indent="0" lvl="0" marL="0" marR="0" rtl="0" algn="ctr">
                        <a:lnSpc>
                          <a:spcPct val="107000"/>
                        </a:lnSpc>
                        <a:spcBef>
                          <a:spcPts val="0"/>
                        </a:spcBef>
                        <a:spcAft>
                          <a:spcPts val="0"/>
                        </a:spcAft>
                        <a:buNone/>
                      </a:pPr>
                      <a:r>
                        <a:rPr b="1" lang="en-US" sz="1700" u="none" cap="none" strike="noStrike">
                          <a:solidFill>
                            <a:srgbClr val="FFFFFF"/>
                          </a:solidFill>
                        </a:rPr>
                        <a:t>No. Completing </a:t>
                      </a:r>
                      <a:endParaRPr b="1" sz="1700" u="none" cap="none" strike="noStrike">
                        <a:solidFill>
                          <a:srgbClr val="FFFFFF"/>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FFFFFF"/>
                      </a:solidFill>
                      <a:prstDash val="solid"/>
                      <a:round/>
                      <a:headEnd len="sm" w="sm" type="none"/>
                      <a:tailEnd len="sm" w="sm" type="none"/>
                    </a:lnB>
                    <a:solidFill>
                      <a:srgbClr val="636B68">
                        <a:alpha val="69803"/>
                      </a:srgbClr>
                    </a:solidFill>
                  </a:tcPr>
                </a:tc>
                <a:tc>
                  <a:txBody>
                    <a:bodyPr/>
                    <a:lstStyle/>
                    <a:p>
                      <a:pPr indent="0" lvl="0" marL="0" marR="0" rtl="0" algn="ctr">
                        <a:lnSpc>
                          <a:spcPct val="107000"/>
                        </a:lnSpc>
                        <a:spcBef>
                          <a:spcPts val="0"/>
                        </a:spcBef>
                        <a:spcAft>
                          <a:spcPts val="0"/>
                        </a:spcAft>
                        <a:buNone/>
                      </a:pPr>
                      <a:r>
                        <a:rPr b="1" lang="en-US" sz="1700" u="none" cap="none" strike="noStrike">
                          <a:solidFill>
                            <a:srgbClr val="FFFFFF"/>
                          </a:solidFill>
                        </a:rPr>
                        <a:t>Feedback received</a:t>
                      </a:r>
                      <a:endParaRPr b="1" sz="1700" u="none" cap="none" strike="noStrike">
                        <a:solidFill>
                          <a:srgbClr val="FFFFFF"/>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FFFFFF"/>
                      </a:solidFill>
                      <a:prstDash val="solid"/>
                      <a:round/>
                      <a:headEnd len="sm" w="sm" type="none"/>
                      <a:tailEnd len="sm" w="sm" type="none"/>
                    </a:lnB>
                    <a:solidFill>
                      <a:srgbClr val="636B68">
                        <a:alpha val="69803"/>
                      </a:srgbClr>
                    </a:solidFill>
                  </a:tcPr>
                </a:tc>
              </a:tr>
              <a:tr h="583825">
                <a:tc>
                  <a:txBody>
                    <a:bodyPr/>
                    <a:lstStyle/>
                    <a:p>
                      <a:pPr indent="0" lvl="0" marL="0" marR="0" rtl="0" algn="l">
                        <a:lnSpc>
                          <a:spcPct val="107000"/>
                        </a:lnSpc>
                        <a:spcBef>
                          <a:spcPts val="0"/>
                        </a:spcBef>
                        <a:spcAft>
                          <a:spcPts val="0"/>
                        </a:spcAft>
                        <a:buNone/>
                      </a:pPr>
                      <a:r>
                        <a:rPr b="1" lang="en-US" sz="1700" u="none" cap="none" strike="noStrike">
                          <a:solidFill>
                            <a:srgbClr val="FFFFFF"/>
                          </a:solidFill>
                        </a:rPr>
                        <a:t>English</a:t>
                      </a:r>
                      <a:endParaRPr b="1" sz="1700" u="none" cap="none" strike="noStrike">
                        <a:solidFill>
                          <a:srgbClr val="FFFFFF"/>
                        </a:solidFill>
                        <a:latin typeface="Calibri"/>
                        <a:ea typeface="Calibri"/>
                        <a:cs typeface="Calibri"/>
                        <a:sym typeface="Calibri"/>
                      </a:endParaRPr>
                    </a:p>
                  </a:txBody>
                  <a:tcPr marT="143350" marB="143350" marR="143350" marL="238925">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636B68">
                        <a:alpha val="69803"/>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389</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14901"/>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207</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14901"/>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137</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14901"/>
                      </a:srgbClr>
                    </a:solidFill>
                  </a:tcPr>
                </a:tc>
              </a:tr>
              <a:tr h="583825">
                <a:tc>
                  <a:txBody>
                    <a:bodyPr/>
                    <a:lstStyle/>
                    <a:p>
                      <a:pPr indent="0" lvl="0" marL="0" marR="0" rtl="0" algn="l">
                        <a:lnSpc>
                          <a:spcPct val="107000"/>
                        </a:lnSpc>
                        <a:spcBef>
                          <a:spcPts val="0"/>
                        </a:spcBef>
                        <a:spcAft>
                          <a:spcPts val="0"/>
                        </a:spcAft>
                        <a:buNone/>
                      </a:pPr>
                      <a:r>
                        <a:rPr b="1" lang="en-US" sz="1700" u="none" cap="none" strike="noStrike">
                          <a:solidFill>
                            <a:srgbClr val="FFFFFF"/>
                          </a:solidFill>
                        </a:rPr>
                        <a:t>History</a:t>
                      </a:r>
                      <a:endParaRPr b="1" sz="1700" u="none" cap="none" strike="noStrike">
                        <a:solidFill>
                          <a:srgbClr val="FFFFFF"/>
                        </a:solidFill>
                        <a:latin typeface="Calibri"/>
                        <a:ea typeface="Calibri"/>
                        <a:cs typeface="Calibri"/>
                        <a:sym typeface="Calibri"/>
                      </a:endParaRPr>
                    </a:p>
                  </a:txBody>
                  <a:tcPr marT="143350" marB="143350" marR="143350" marL="238925">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636B68">
                        <a:alpha val="69803"/>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236</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29803"/>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80</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29803"/>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26</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29803"/>
                      </a:srgbClr>
                    </a:solidFill>
                  </a:tcPr>
                </a:tc>
              </a:tr>
              <a:tr h="583825">
                <a:tc>
                  <a:txBody>
                    <a:bodyPr/>
                    <a:lstStyle/>
                    <a:p>
                      <a:pPr indent="0" lvl="0" marL="0" marR="0" rtl="0" algn="l">
                        <a:lnSpc>
                          <a:spcPct val="107000"/>
                        </a:lnSpc>
                        <a:spcBef>
                          <a:spcPts val="0"/>
                        </a:spcBef>
                        <a:spcAft>
                          <a:spcPts val="0"/>
                        </a:spcAft>
                        <a:buNone/>
                      </a:pPr>
                      <a:r>
                        <a:rPr b="1" lang="en-US" sz="1700" u="none" cap="none" strike="noStrike">
                          <a:solidFill>
                            <a:srgbClr val="FFFFFF"/>
                          </a:solidFill>
                        </a:rPr>
                        <a:t>Nursing x 2</a:t>
                      </a:r>
                      <a:endParaRPr b="1" sz="1700" u="none" cap="none" strike="noStrike">
                        <a:solidFill>
                          <a:srgbClr val="FFFFFF"/>
                        </a:solidFill>
                        <a:latin typeface="Calibri"/>
                        <a:ea typeface="Calibri"/>
                        <a:cs typeface="Calibri"/>
                        <a:sym typeface="Calibri"/>
                      </a:endParaRPr>
                    </a:p>
                  </a:txBody>
                  <a:tcPr marT="143350" marB="143350" marR="143350" marL="238925">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636B68">
                        <a:alpha val="69803"/>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59</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14901"/>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52</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14901"/>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11</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14901"/>
                      </a:srgbClr>
                    </a:solidFill>
                  </a:tcPr>
                </a:tc>
              </a:tr>
              <a:tr h="583825">
                <a:tc>
                  <a:txBody>
                    <a:bodyPr/>
                    <a:lstStyle/>
                    <a:p>
                      <a:pPr indent="0" lvl="0" marL="0" marR="0" rtl="0" algn="l">
                        <a:lnSpc>
                          <a:spcPct val="107000"/>
                        </a:lnSpc>
                        <a:spcBef>
                          <a:spcPts val="0"/>
                        </a:spcBef>
                        <a:spcAft>
                          <a:spcPts val="0"/>
                        </a:spcAft>
                        <a:buNone/>
                      </a:pPr>
                      <a:r>
                        <a:rPr b="1" lang="en-US" sz="1700" u="none" cap="none" strike="noStrike">
                          <a:solidFill>
                            <a:srgbClr val="FFFFFF"/>
                          </a:solidFill>
                        </a:rPr>
                        <a:t>Access &amp; Lifelong Learning  module x 2 </a:t>
                      </a:r>
                      <a:endParaRPr b="1" sz="1700" u="none" cap="none" strike="noStrike">
                        <a:solidFill>
                          <a:srgbClr val="FFFFFF"/>
                        </a:solidFill>
                        <a:latin typeface="Calibri"/>
                        <a:ea typeface="Calibri"/>
                        <a:cs typeface="Calibri"/>
                        <a:sym typeface="Calibri"/>
                      </a:endParaRPr>
                    </a:p>
                  </a:txBody>
                  <a:tcPr marT="143350" marB="143350" marR="143350" marL="238925">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636B68">
                        <a:alpha val="69803"/>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52</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29803"/>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52</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29803"/>
                      </a:srgbClr>
                    </a:solidFill>
                  </a:tcPr>
                </a:tc>
                <a:tc>
                  <a:txBody>
                    <a:bodyPr/>
                    <a:lstStyle/>
                    <a:p>
                      <a:pPr indent="0" lvl="0" marL="0" marR="0" rtl="0" algn="ctr">
                        <a:lnSpc>
                          <a:spcPct val="107000"/>
                        </a:lnSpc>
                        <a:spcBef>
                          <a:spcPts val="0"/>
                        </a:spcBef>
                        <a:spcAft>
                          <a:spcPts val="0"/>
                        </a:spcAft>
                        <a:buNone/>
                      </a:pPr>
                      <a:r>
                        <a:rPr lang="en-US" sz="1700" u="none" cap="none" strike="noStrike">
                          <a:solidFill>
                            <a:srgbClr val="262626"/>
                          </a:solidFill>
                        </a:rPr>
                        <a:t>35</a:t>
                      </a:r>
                      <a:endParaRPr sz="1700" u="none" cap="none" strike="noStrike">
                        <a:solidFill>
                          <a:srgbClr val="262626"/>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878E8B">
                        <a:alpha val="29803"/>
                      </a:srgbClr>
                    </a:solidFill>
                  </a:tcPr>
                </a:tc>
              </a:tr>
              <a:tr h="583825">
                <a:tc>
                  <a:txBody>
                    <a:bodyPr/>
                    <a:lstStyle/>
                    <a:p>
                      <a:pPr indent="0" lvl="0" marL="0" marR="0" rtl="0" algn="l">
                        <a:lnSpc>
                          <a:spcPct val="107000"/>
                        </a:lnSpc>
                        <a:spcBef>
                          <a:spcPts val="0"/>
                        </a:spcBef>
                        <a:spcAft>
                          <a:spcPts val="0"/>
                        </a:spcAft>
                        <a:buNone/>
                      </a:pPr>
                      <a:r>
                        <a:rPr b="1" lang="en-US" sz="1700" u="none" cap="none" strike="noStrike">
                          <a:solidFill>
                            <a:srgbClr val="C55A11"/>
                          </a:solidFill>
                        </a:rPr>
                        <a:t>Total</a:t>
                      </a:r>
                      <a:endParaRPr b="1" sz="1700" u="none" cap="none" strike="noStrike">
                        <a:solidFill>
                          <a:srgbClr val="C55A11"/>
                        </a:solidFill>
                        <a:latin typeface="Calibri"/>
                        <a:ea typeface="Calibri"/>
                        <a:cs typeface="Calibri"/>
                        <a:sym typeface="Calibri"/>
                      </a:endParaRPr>
                    </a:p>
                  </a:txBody>
                  <a:tcPr marT="143350" marB="143350" marR="143350" marL="238925">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36B68">
                        <a:alpha val="69803"/>
                      </a:srgbClr>
                    </a:solidFill>
                  </a:tcPr>
                </a:tc>
                <a:tc>
                  <a:txBody>
                    <a:bodyPr/>
                    <a:lstStyle/>
                    <a:p>
                      <a:pPr indent="0" lvl="0" marL="0" marR="0" rtl="0" algn="ctr">
                        <a:lnSpc>
                          <a:spcPct val="107000"/>
                        </a:lnSpc>
                        <a:spcBef>
                          <a:spcPts val="0"/>
                        </a:spcBef>
                        <a:spcAft>
                          <a:spcPts val="0"/>
                        </a:spcAft>
                        <a:buNone/>
                      </a:pPr>
                      <a:r>
                        <a:rPr b="1" lang="en-US" sz="1700" u="none" cap="none" strike="noStrike">
                          <a:solidFill>
                            <a:srgbClr val="C55A11"/>
                          </a:solidFill>
                        </a:rPr>
                        <a:t>736</a:t>
                      </a:r>
                      <a:endParaRPr b="1" sz="1700" u="none" cap="none" strike="noStrike">
                        <a:solidFill>
                          <a:srgbClr val="C55A11"/>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78E8B">
                        <a:alpha val="14901"/>
                      </a:srgbClr>
                    </a:solidFill>
                  </a:tcPr>
                </a:tc>
                <a:tc>
                  <a:txBody>
                    <a:bodyPr/>
                    <a:lstStyle/>
                    <a:p>
                      <a:pPr indent="0" lvl="0" marL="0" marR="0" rtl="0" algn="ctr">
                        <a:lnSpc>
                          <a:spcPct val="107000"/>
                        </a:lnSpc>
                        <a:spcBef>
                          <a:spcPts val="0"/>
                        </a:spcBef>
                        <a:spcAft>
                          <a:spcPts val="0"/>
                        </a:spcAft>
                        <a:buNone/>
                      </a:pPr>
                      <a:r>
                        <a:rPr b="1" lang="en-US" sz="1700" u="none" cap="none" strike="noStrike">
                          <a:solidFill>
                            <a:srgbClr val="C55A11"/>
                          </a:solidFill>
                        </a:rPr>
                        <a:t>391</a:t>
                      </a:r>
                      <a:endParaRPr b="1" sz="1700" u="none" cap="none" strike="noStrike">
                        <a:solidFill>
                          <a:srgbClr val="C55A11"/>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78E8B">
                        <a:alpha val="14901"/>
                      </a:srgbClr>
                    </a:solidFill>
                  </a:tcPr>
                </a:tc>
                <a:tc>
                  <a:txBody>
                    <a:bodyPr/>
                    <a:lstStyle/>
                    <a:p>
                      <a:pPr indent="0" lvl="0" marL="0" marR="0" rtl="0" algn="ctr">
                        <a:lnSpc>
                          <a:spcPct val="107000"/>
                        </a:lnSpc>
                        <a:spcBef>
                          <a:spcPts val="0"/>
                        </a:spcBef>
                        <a:spcAft>
                          <a:spcPts val="0"/>
                        </a:spcAft>
                        <a:buNone/>
                      </a:pPr>
                      <a:r>
                        <a:rPr b="1" lang="en-US" sz="1700" u="none" cap="none" strike="noStrike">
                          <a:solidFill>
                            <a:srgbClr val="C55A11"/>
                          </a:solidFill>
                        </a:rPr>
                        <a:t>209</a:t>
                      </a:r>
                      <a:endParaRPr b="1" sz="1700" u="none" cap="none" strike="noStrike">
                        <a:solidFill>
                          <a:srgbClr val="C55A11"/>
                        </a:solidFill>
                        <a:latin typeface="Calibri"/>
                        <a:ea typeface="Calibri"/>
                        <a:cs typeface="Calibri"/>
                        <a:sym typeface="Calibri"/>
                      </a:endParaRPr>
                    </a:p>
                  </a:txBody>
                  <a:tcPr marT="143350" marB="143350" marR="143350" marL="238925">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78E8B">
                        <a:alpha val="14901"/>
                      </a:srgbClr>
                    </a:solidFill>
                  </a:tcPr>
                </a:tc>
              </a:tr>
            </a:tbl>
          </a:graphicData>
        </a:graphic>
      </p:graphicFrame>
      <p:pic>
        <p:nvPicPr>
          <p:cNvPr descr="Graphical user interface, text&#10;&#10;Description automatically generated" id="163" name="Google Shape;163;p19"/>
          <p:cNvPicPr preferRelativeResize="0"/>
          <p:nvPr/>
        </p:nvPicPr>
        <p:blipFill rotWithShape="1">
          <a:blip r:embed="rId3">
            <a:alphaModFix/>
          </a:blip>
          <a:srcRect b="0" l="0" r="0" t="0"/>
          <a:stretch/>
        </p:blipFill>
        <p:spPr>
          <a:xfrm>
            <a:off x="11171104" y="5928439"/>
            <a:ext cx="929561" cy="929561"/>
          </a:xfrm>
          <a:prstGeom prst="rect">
            <a:avLst/>
          </a:prstGeom>
          <a:noFill/>
          <a:ln>
            <a:noFill/>
          </a:ln>
        </p:spPr>
      </p:pic>
      <p:pic>
        <p:nvPicPr>
          <p:cNvPr descr="Logo&#10;&#10;Description automatically generated" id="164" name="Google Shape;164;p19"/>
          <p:cNvPicPr preferRelativeResize="0"/>
          <p:nvPr/>
        </p:nvPicPr>
        <p:blipFill rotWithShape="1">
          <a:blip r:embed="rId4">
            <a:alphaModFix/>
          </a:blip>
          <a:srcRect b="0" l="0" r="0" t="0"/>
          <a:stretch/>
        </p:blipFill>
        <p:spPr>
          <a:xfrm>
            <a:off x="317670" y="273499"/>
            <a:ext cx="489660" cy="7115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txBox="1"/>
          <p:nvPr>
            <p:ph type="title"/>
          </p:nvPr>
        </p:nvSpPr>
        <p:spPr>
          <a:xfrm>
            <a:off x="3981220" y="0"/>
            <a:ext cx="422955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55A11"/>
              </a:buClr>
              <a:buSzPts val="4400"/>
              <a:buFont typeface="Calibri"/>
              <a:buNone/>
            </a:pPr>
            <a:r>
              <a:rPr b="1" lang="en-US">
                <a:solidFill>
                  <a:srgbClr val="C55A11"/>
                </a:solidFill>
              </a:rPr>
              <a:t>Pilot Feedback </a:t>
            </a:r>
            <a:endParaRPr/>
          </a:p>
        </p:txBody>
      </p:sp>
      <p:pic>
        <p:nvPicPr>
          <p:cNvPr id="170" name="Google Shape;170;p20"/>
          <p:cNvPicPr preferRelativeResize="0"/>
          <p:nvPr>
            <p:ph idx="1" type="body"/>
          </p:nvPr>
        </p:nvPicPr>
        <p:blipFill rotWithShape="1">
          <a:blip r:embed="rId3">
            <a:alphaModFix/>
          </a:blip>
          <a:srcRect b="0" l="0" r="0" t="0"/>
          <a:stretch/>
        </p:blipFill>
        <p:spPr>
          <a:xfrm>
            <a:off x="414952" y="999952"/>
            <a:ext cx="6029103" cy="2542024"/>
          </a:xfrm>
          <a:prstGeom prst="rect">
            <a:avLst/>
          </a:prstGeom>
          <a:noFill/>
          <a:ln>
            <a:noFill/>
          </a:ln>
        </p:spPr>
      </p:pic>
      <p:pic>
        <p:nvPicPr>
          <p:cNvPr id="171" name="Google Shape;171;p20"/>
          <p:cNvPicPr preferRelativeResize="0"/>
          <p:nvPr/>
        </p:nvPicPr>
        <p:blipFill rotWithShape="1">
          <a:blip r:embed="rId4">
            <a:alphaModFix/>
          </a:blip>
          <a:srcRect b="0" l="0" r="0" t="0"/>
          <a:stretch/>
        </p:blipFill>
        <p:spPr>
          <a:xfrm>
            <a:off x="191500" y="4087044"/>
            <a:ext cx="6179002" cy="2604135"/>
          </a:xfrm>
          <a:prstGeom prst="rect">
            <a:avLst/>
          </a:prstGeom>
          <a:noFill/>
          <a:ln>
            <a:noFill/>
          </a:ln>
        </p:spPr>
      </p:pic>
      <p:pic>
        <p:nvPicPr>
          <p:cNvPr id="172" name="Google Shape;172;p20"/>
          <p:cNvPicPr preferRelativeResize="0"/>
          <p:nvPr/>
        </p:nvPicPr>
        <p:blipFill rotWithShape="1">
          <a:blip r:embed="rId5">
            <a:alphaModFix/>
          </a:blip>
          <a:srcRect b="0" l="0" r="0" t="0"/>
          <a:stretch/>
        </p:blipFill>
        <p:spPr>
          <a:xfrm>
            <a:off x="5748517" y="1064673"/>
            <a:ext cx="6028531" cy="2540719"/>
          </a:xfrm>
          <a:prstGeom prst="rect">
            <a:avLst/>
          </a:prstGeom>
          <a:noFill/>
          <a:ln>
            <a:noFill/>
          </a:ln>
        </p:spPr>
      </p:pic>
      <p:pic>
        <p:nvPicPr>
          <p:cNvPr id="173" name="Google Shape;173;p20"/>
          <p:cNvPicPr preferRelativeResize="0"/>
          <p:nvPr/>
        </p:nvPicPr>
        <p:blipFill rotWithShape="1">
          <a:blip r:embed="rId6">
            <a:alphaModFix/>
          </a:blip>
          <a:srcRect b="0" l="0" r="0" t="0"/>
          <a:stretch/>
        </p:blipFill>
        <p:spPr>
          <a:xfrm>
            <a:off x="5897027" y="4023628"/>
            <a:ext cx="5731510" cy="2604135"/>
          </a:xfrm>
          <a:prstGeom prst="rect">
            <a:avLst/>
          </a:prstGeom>
          <a:noFill/>
          <a:ln>
            <a:noFill/>
          </a:ln>
        </p:spPr>
      </p:pic>
      <p:pic>
        <p:nvPicPr>
          <p:cNvPr descr="Graphical user interface, text&#10;&#10;Description automatically generated" id="174" name="Google Shape;174;p20"/>
          <p:cNvPicPr preferRelativeResize="0"/>
          <p:nvPr/>
        </p:nvPicPr>
        <p:blipFill rotWithShape="1">
          <a:blip r:embed="rId7">
            <a:alphaModFix/>
          </a:blip>
          <a:srcRect b="0" l="0" r="0" t="0"/>
          <a:stretch/>
        </p:blipFill>
        <p:spPr>
          <a:xfrm>
            <a:off x="11049918" y="5782746"/>
            <a:ext cx="929561" cy="929561"/>
          </a:xfrm>
          <a:prstGeom prst="rect">
            <a:avLst/>
          </a:prstGeom>
          <a:noFill/>
          <a:ln>
            <a:noFill/>
          </a:ln>
        </p:spPr>
      </p:pic>
      <p:pic>
        <p:nvPicPr>
          <p:cNvPr descr="Logo&#10;&#10;Description automatically generated" id="175" name="Google Shape;175;p20"/>
          <p:cNvPicPr preferRelativeResize="0"/>
          <p:nvPr/>
        </p:nvPicPr>
        <p:blipFill rotWithShape="1">
          <a:blip r:embed="rId8">
            <a:alphaModFix/>
          </a:blip>
          <a:srcRect b="0" l="0" r="0" t="0"/>
          <a:stretch/>
        </p:blipFill>
        <p:spPr>
          <a:xfrm>
            <a:off x="317670" y="273499"/>
            <a:ext cx="489660" cy="7115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2020-10-01T14:30:20Z</dcterms:created>
  <dc:creator>Olga Murdoch</dc:creator>
</cp:coreProperties>
</file>