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3" r:id="rId4"/>
    <p:sldId id="257" r:id="rId5"/>
    <p:sldId id="258" r:id="rId6"/>
    <p:sldId id="265" r:id="rId7"/>
    <p:sldId id="259" r:id="rId8"/>
    <p:sldId id="260" r:id="rId9"/>
    <p:sldId id="266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" roundtripDataSignature="AMtx7mgm9WP3w+GaaAX1yc3FjHn19gMb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2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66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162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1856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0245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24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ftr" idx="11"/>
          </p:nvPr>
        </p:nvSpPr>
        <p:spPr>
          <a:xfrm>
            <a:off x="838199" y="6356350"/>
            <a:ext cx="10515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Google Shape;9;p5" descr="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0014" y="111211"/>
            <a:ext cx="698186" cy="10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5" descr="Graphical user interface, tex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68025" y="5591175"/>
            <a:ext cx="1247775" cy="12477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gan.kuster@ucd.i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hyperlink" Target="https://www.instagram.com/judy.carroll.deeley/?hl=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/>
            <a:r>
              <a:rPr lang="en-IE" sz="4000" b="1" i="0" dirty="0">
                <a:solidFill>
                  <a:srgbClr val="0070C0"/>
                </a:solidFill>
                <a:effectLst/>
                <a:latin typeface="Calibri "/>
              </a:rPr>
              <a:t>Developing global collaborations for an environmental humanities project: The Humanities Institute’s GHI grant</a:t>
            </a:r>
            <a:endParaRPr sz="4000" dirty="0"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1524000" y="402072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GB" altLang="en-US" dirty="0">
                <a:solidFill>
                  <a:srgbClr val="0070C0"/>
                </a:solidFill>
                <a:latin typeface="Verdana" panose="020B0604030504040204" pitchFamily="34" charset="0"/>
              </a:rPr>
              <a:t>Co-I and Project Manager: Dr Megan Kuster (</a:t>
            </a:r>
            <a:r>
              <a:rPr lang="en-GB" altLang="en-US" dirty="0">
                <a:solidFill>
                  <a:srgbClr val="0070C0"/>
                </a:solidFill>
                <a:latin typeface="Verdana" panose="020B0604030504040204" pitchFamily="34" charset="0"/>
                <a:hlinkClick r:id="rId3"/>
              </a:rPr>
              <a:t>megan.kuster@ucd.ie</a:t>
            </a:r>
            <a:r>
              <a:rPr lang="en-GB" altLang="en-US" dirty="0">
                <a:solidFill>
                  <a:srgbClr val="0070C0"/>
                </a:solidFill>
                <a:latin typeface="Verdana" panose="020B0604030504040204" pitchFamily="34" charset="0"/>
              </a:rPr>
              <a:t>)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GB" altLang="en-US" dirty="0">
                <a:solidFill>
                  <a:srgbClr val="0070C0"/>
                </a:solidFill>
                <a:latin typeface="Verdana" panose="020B0604030504040204" pitchFamily="34" charset="0"/>
              </a:rPr>
              <a:t>Co-Is: Prof Anne Fuchs and Dr Sarah </a:t>
            </a:r>
            <a:r>
              <a:rPr lang="en-GB" altLang="en-US" dirty="0" err="1">
                <a:solidFill>
                  <a:srgbClr val="0070C0"/>
                </a:solidFill>
                <a:latin typeface="Verdana" panose="020B0604030504040204" pitchFamily="34" charset="0"/>
              </a:rPr>
              <a:t>Comyn</a:t>
            </a:r>
            <a:endParaRPr lang="en-GB" altLang="en-US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GB" altLang="en-US" dirty="0">
                <a:solidFill>
                  <a:srgbClr val="0070C0"/>
                </a:solidFill>
                <a:latin typeface="Verdana" panose="020B0604030504040204" pitchFamily="34" charset="0"/>
              </a:rPr>
              <a:t>Work Smarter Together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GB" altLang="en-US" dirty="0">
                <a:solidFill>
                  <a:srgbClr val="0070C0"/>
                </a:solidFill>
                <a:latin typeface="Verdana" panose="020B0604030504040204" pitchFamily="34" charset="0"/>
              </a:rPr>
              <a:t>23 March 2023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5" name="Picture 4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9C0A3908-24B2-65E3-86A1-444CEFC89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843B3957-D4B9-47D8-F7A6-5FFC81193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  <p:pic>
        <p:nvPicPr>
          <p:cNvPr id="4" name="Picture 3" descr="A picture containing dark, close, gear&#10;&#10;Description automatically generated">
            <a:extLst>
              <a:ext uri="{FF2B5EF4-FFF2-40B4-BE49-F238E27FC236}">
                <a16:creationId xmlns:a16="http://schemas.microsoft.com/office/drawing/2014/main" id="{FD4FCC65-5A1E-838C-1423-F998C6639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815" y="0"/>
            <a:ext cx="205424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A58CF2-BEE6-4072-B424-CDE7EF73D237}"/>
              </a:ext>
            </a:extLst>
          </p:cNvPr>
          <p:cNvSpPr txBox="1"/>
          <p:nvPr/>
        </p:nvSpPr>
        <p:spPr>
          <a:xfrm>
            <a:off x="4599355" y="1497921"/>
            <a:ext cx="712455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dirty="0">
                <a:solidFill>
                  <a:schemeClr val="bg1"/>
                </a:solidFill>
                <a:cs typeface="Arial" panose="020B0604020202020204" pitchFamily="34" charset="0"/>
              </a:rPr>
              <a:t>The backbone of the Humanities Institute-led, Mellon-funded, Global Humanities Institute (2023) project is collaborative partnerships – at all levels: institutional, national and international.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7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794C024-8807-D618-531D-96F3671E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8B376AFE-27A2-452D-3986-C6605873C11A}"/>
              </a:ext>
            </a:extLst>
          </p:cNvPr>
          <p:cNvSpPr txBox="1">
            <a:spLocks/>
          </p:cNvSpPr>
          <p:nvPr/>
        </p:nvSpPr>
        <p:spPr>
          <a:xfrm>
            <a:off x="2349910" y="-324295"/>
            <a:ext cx="8013291" cy="17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 i="1" dirty="0">
                <a:solidFill>
                  <a:srgbClr val="0070C0"/>
                </a:solidFill>
                <a:latin typeface="Calibri "/>
              </a:rPr>
              <a:t>Early-Stage Grant Proposal Development</a:t>
            </a:r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969F2-7D8D-1C77-D959-B232329DE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89" y="1823928"/>
            <a:ext cx="10240297" cy="472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4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A87750E-C72A-E831-372C-51370B337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617" y="99494"/>
            <a:ext cx="8799871" cy="6326839"/>
          </a:xfrm>
          <a:prstGeom prst="rect">
            <a:avLst/>
          </a:prstGeom>
        </p:spPr>
      </p:pic>
      <p:pic>
        <p:nvPicPr>
          <p:cNvPr id="6" name="Picture 5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D556A51D-0C7A-B466-8A4B-0DC63AA8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330859-4197-B98B-C9B5-C8775E02A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144" y="1020903"/>
            <a:ext cx="2484698" cy="86917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D6AEB514-2A36-2527-DC70-E360005D2F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71" y="973394"/>
            <a:ext cx="1124517" cy="588497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7BE3BD-4A90-E12F-7CC3-453DE50054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707" y="4882967"/>
            <a:ext cx="1133497" cy="399588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6AC0CBB6-1BFC-A687-166F-517C2E8CEC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791" y="4660275"/>
            <a:ext cx="1133496" cy="640915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21945FE-9096-2C9D-0719-2564FDBAD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70" y="2839316"/>
            <a:ext cx="1179368" cy="1179368"/>
          </a:xfrm>
          <a:prstGeom prst="rect">
            <a:avLst/>
          </a:pr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60396347-F140-1337-5DBA-FA6DEDA14887}"/>
              </a:ext>
            </a:extLst>
          </p:cNvPr>
          <p:cNvSpPr/>
          <p:nvPr/>
        </p:nvSpPr>
        <p:spPr>
          <a:xfrm rot="20261122" flipV="1">
            <a:off x="5644361" y="1257751"/>
            <a:ext cx="280801" cy="1037131"/>
          </a:xfrm>
          <a:prstGeom prst="arc">
            <a:avLst>
              <a:gd name="adj1" fmla="val 15428279"/>
              <a:gd name="adj2" fmla="val 0"/>
            </a:avLst>
          </a:prstGeom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FFDBB37-A019-4A36-3D8B-5CC87C8579F1}"/>
              </a:ext>
            </a:extLst>
          </p:cNvPr>
          <p:cNvSpPr/>
          <p:nvPr/>
        </p:nvSpPr>
        <p:spPr>
          <a:xfrm rot="3056830">
            <a:off x="6432704" y="1344830"/>
            <a:ext cx="337454" cy="966665"/>
          </a:xfrm>
          <a:prstGeom prst="arc">
            <a:avLst/>
          </a:prstGeom>
          <a:ln w="635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7994C93-3679-86A2-357F-AF7A3EF13952}"/>
              </a:ext>
            </a:extLst>
          </p:cNvPr>
          <p:cNvSpPr/>
          <p:nvPr/>
        </p:nvSpPr>
        <p:spPr>
          <a:xfrm flipV="1">
            <a:off x="9127054" y="4148710"/>
            <a:ext cx="582301" cy="1089754"/>
          </a:xfrm>
          <a:prstGeom prst="arc">
            <a:avLst/>
          </a:prstGeom>
          <a:ln w="635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78875D1-94E6-6132-0A13-BFCA283DFA50}"/>
              </a:ext>
            </a:extLst>
          </p:cNvPr>
          <p:cNvSpPr/>
          <p:nvPr/>
        </p:nvSpPr>
        <p:spPr>
          <a:xfrm flipV="1">
            <a:off x="5917498" y="3582019"/>
            <a:ext cx="821496" cy="1700536"/>
          </a:xfrm>
          <a:prstGeom prst="arc">
            <a:avLst/>
          </a:prstGeom>
          <a:ln w="635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F214F06A-57D3-A1A7-E686-9EDFAF9BD0B3}"/>
              </a:ext>
            </a:extLst>
          </p:cNvPr>
          <p:cNvSpPr/>
          <p:nvPr/>
        </p:nvSpPr>
        <p:spPr>
          <a:xfrm flipV="1">
            <a:off x="3351127" y="2514600"/>
            <a:ext cx="386349" cy="993913"/>
          </a:xfrm>
          <a:prstGeom prst="arc">
            <a:avLst/>
          </a:prstGeom>
          <a:ln w="635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chanical device&#10;&#10;Description automatically generated with low confidence">
            <a:extLst>
              <a:ext uri="{FF2B5EF4-FFF2-40B4-BE49-F238E27FC236}">
                <a16:creationId xmlns:a16="http://schemas.microsoft.com/office/drawing/2014/main" id="{E157AC04-E26C-C394-2AC0-E4FB2ABF7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279"/>
            <a:ext cx="4411406" cy="5454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367F7-1603-0875-6F7F-BC5887C97991}"/>
              </a:ext>
            </a:extLst>
          </p:cNvPr>
          <p:cNvSpPr txBox="1"/>
          <p:nvPr/>
        </p:nvSpPr>
        <p:spPr>
          <a:xfrm>
            <a:off x="5051672" y="5289755"/>
            <a:ext cx="345814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"Over Turn". oil and mixed media on canvas_50 x 40 cm_2021_Judy Carroll Deeley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Website: 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80B5"/>
                </a:solidFill>
                <a:effectLst/>
                <a:cs typeface="Arial" panose="020B0604020202020204" pitchFamily="34" charset="0"/>
              </a:rPr>
              <a:t>https://www.judycarrolldeeley.com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Instagram: 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0080B5"/>
                </a:solidFill>
                <a:effectLst/>
                <a:cs typeface="Arial" panose="020B0604020202020204" pitchFamily="34" charset="0"/>
                <a:hlinkClick r:id="rId4"/>
              </a:rPr>
              <a:t>judy.carroll.deeley</a:t>
            </a: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person, standing, purple&#10;&#10;Description automatically generated">
            <a:extLst>
              <a:ext uri="{FF2B5EF4-FFF2-40B4-BE49-F238E27FC236}">
                <a16:creationId xmlns:a16="http://schemas.microsoft.com/office/drawing/2014/main" id="{DE90BC95-0063-10B1-4D9A-3DBF2AC98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692" y="1403279"/>
            <a:ext cx="2418735" cy="3628103"/>
          </a:xfrm>
          <a:prstGeom prst="rect">
            <a:avLst/>
          </a:prstGeom>
        </p:spPr>
      </p:pic>
      <p:pic>
        <p:nvPicPr>
          <p:cNvPr id="8" name="Picture 7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843B3957-D4B9-47D8-F7A6-5FFC81193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  <p:sp>
        <p:nvSpPr>
          <p:cNvPr id="2" name="Google Shape;54;p1">
            <a:extLst>
              <a:ext uri="{FF2B5EF4-FFF2-40B4-BE49-F238E27FC236}">
                <a16:creationId xmlns:a16="http://schemas.microsoft.com/office/drawing/2014/main" id="{8AB24A4B-874E-849E-3120-1F8107147966}"/>
              </a:ext>
            </a:extLst>
          </p:cNvPr>
          <p:cNvSpPr txBox="1">
            <a:spLocks/>
          </p:cNvSpPr>
          <p:nvPr/>
        </p:nvSpPr>
        <p:spPr>
          <a:xfrm>
            <a:off x="2441350" y="38780"/>
            <a:ext cx="8821194" cy="17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2600" b="1" i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the full proposal: Bolstering partnerships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794C024-8807-D618-531D-96F3671E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8B376AFE-27A2-452D-3986-C6605873C11A}"/>
              </a:ext>
            </a:extLst>
          </p:cNvPr>
          <p:cNvSpPr txBox="1">
            <a:spLocks/>
          </p:cNvSpPr>
          <p:nvPr/>
        </p:nvSpPr>
        <p:spPr>
          <a:xfrm>
            <a:off x="2441350" y="186813"/>
            <a:ext cx="8821194" cy="17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2600" b="1" i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the full proposal: Collaborative writing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D602F0F3-8A75-C0D8-6F93-1FCF827F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116" y="1611627"/>
            <a:ext cx="8821134" cy="45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31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794C024-8807-D618-531D-96F3671E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  <p:pic>
        <p:nvPicPr>
          <p:cNvPr id="6" name="Picture 5" descr="A person draw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2716EF24-E8CC-7E0C-780D-CEDE862EB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709" y="2068633"/>
            <a:ext cx="9121930" cy="4549534"/>
          </a:xfrm>
          <a:prstGeom prst="rect">
            <a:avLst/>
          </a:prstGeom>
        </p:spPr>
      </p:pic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8B376AFE-27A2-452D-3986-C6605873C11A}"/>
              </a:ext>
            </a:extLst>
          </p:cNvPr>
          <p:cNvSpPr txBox="1">
            <a:spLocks/>
          </p:cNvSpPr>
          <p:nvPr/>
        </p:nvSpPr>
        <p:spPr>
          <a:xfrm>
            <a:off x="2084438" y="239833"/>
            <a:ext cx="8023123" cy="17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 i="1" dirty="0">
                <a:solidFill>
                  <a:srgbClr val="0070C0"/>
                </a:solidFill>
                <a:latin typeface="Calibri "/>
              </a:rPr>
              <a:t>Grant delivery and continuing collaborations: International student art competition</a:t>
            </a:r>
            <a:endParaRPr lang="en-US" sz="2600" i="1" dirty="0"/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47A8A4A7-2C61-F4B2-FEDB-9C0F14C43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90483">
            <a:off x="616060" y="3033114"/>
            <a:ext cx="5387807" cy="1630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794C024-8807-D618-531D-96F3671E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577DE-C19C-F6E6-71DF-8C8301B38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575" y="5209530"/>
            <a:ext cx="3696929" cy="1185776"/>
          </a:xfrm>
          <a:prstGeom prst="rect">
            <a:avLst/>
          </a:prstGeom>
        </p:spPr>
      </p:pic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13ED2B1-DA4E-0D64-D880-16DE86272BC0}"/>
              </a:ext>
            </a:extLst>
          </p:cNvPr>
          <p:cNvSpPr txBox="1">
            <a:spLocks/>
          </p:cNvSpPr>
          <p:nvPr/>
        </p:nvSpPr>
        <p:spPr>
          <a:xfrm>
            <a:off x="747252" y="406546"/>
            <a:ext cx="7393858" cy="17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 i="1" dirty="0">
                <a:solidFill>
                  <a:srgbClr val="0070C0"/>
                </a:solidFill>
                <a:latin typeface="Calibri "/>
              </a:rPr>
              <a:t>Grant delivery and continuing collaborations:       UCD Symposium, 4-8 July 2023</a:t>
            </a:r>
            <a:endParaRPr lang="en-US" sz="2600" i="1" dirty="0"/>
          </a:p>
        </p:txBody>
      </p:sp>
      <p:pic>
        <p:nvPicPr>
          <p:cNvPr id="13" name="Picture 12" descr="A picture containing tree, outdoor, plant, dirt&#10;&#10;Description automatically generated">
            <a:extLst>
              <a:ext uri="{FF2B5EF4-FFF2-40B4-BE49-F238E27FC236}">
                <a16:creationId xmlns:a16="http://schemas.microsoft.com/office/drawing/2014/main" id="{7D4CAFC9-DD93-D966-6133-E279A02FF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10" y="2467896"/>
            <a:ext cx="2387427" cy="4246438"/>
          </a:xfrm>
          <a:prstGeom prst="rect">
            <a:avLst/>
          </a:prstGeom>
        </p:spPr>
      </p:pic>
      <p:pic>
        <p:nvPicPr>
          <p:cNvPr id="15" name="Picture 1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7ED05F7-BF76-C630-DC39-432001A14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827" y="2467896"/>
            <a:ext cx="5122938" cy="2432862"/>
          </a:xfrm>
          <a:prstGeom prst="rect">
            <a:avLst/>
          </a:prstGeom>
        </p:spPr>
      </p:pic>
      <p:pic>
        <p:nvPicPr>
          <p:cNvPr id="19" name="Picture 18" descr="A picture containing mountain, rock, outdoor, sky&#10;&#10;Description automatically generated">
            <a:extLst>
              <a:ext uri="{FF2B5EF4-FFF2-40B4-BE49-F238E27FC236}">
                <a16:creationId xmlns:a16="http://schemas.microsoft.com/office/drawing/2014/main" id="{9E9D3C63-826E-49B9-F459-63CC140D8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755" y="244240"/>
            <a:ext cx="3492388" cy="46565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46D87E-A8E8-CF7C-B8A3-398E7D57B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249" y="4296969"/>
            <a:ext cx="2530074" cy="243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4794C024-8807-D618-531D-96F3671E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56" y="97774"/>
            <a:ext cx="948506" cy="1024589"/>
          </a:xfrm>
          <a:prstGeom prst="rect">
            <a:avLst/>
          </a:prstGeom>
        </p:spPr>
      </p:pic>
      <p:sp>
        <p:nvSpPr>
          <p:cNvPr id="7" name="Google Shape;54;p1">
            <a:extLst>
              <a:ext uri="{FF2B5EF4-FFF2-40B4-BE49-F238E27FC236}">
                <a16:creationId xmlns:a16="http://schemas.microsoft.com/office/drawing/2014/main" id="{8B376AFE-27A2-452D-3986-C6605873C11A}"/>
              </a:ext>
            </a:extLst>
          </p:cNvPr>
          <p:cNvSpPr txBox="1">
            <a:spLocks/>
          </p:cNvSpPr>
          <p:nvPr/>
        </p:nvSpPr>
        <p:spPr>
          <a:xfrm>
            <a:off x="2084438" y="239833"/>
            <a:ext cx="8023123" cy="17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 i="1" dirty="0">
                <a:solidFill>
                  <a:srgbClr val="0070C0"/>
                </a:solidFill>
                <a:latin typeface="Calibri "/>
              </a:rPr>
              <a:t>Thank you!</a:t>
            </a:r>
            <a:endParaRPr lang="en-US" sz="2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6FB15-601C-BDF6-4B07-F85AE4C361D8}"/>
              </a:ext>
            </a:extLst>
          </p:cNvPr>
          <p:cNvSpPr txBox="1"/>
          <p:nvPr/>
        </p:nvSpPr>
        <p:spPr>
          <a:xfrm>
            <a:off x="1877962" y="3429000"/>
            <a:ext cx="6096000" cy="652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GB" altLang="en-US" dirty="0">
                <a:solidFill>
                  <a:srgbClr val="0070C0"/>
                </a:solidFill>
                <a:latin typeface="Verdana" panose="020B0604030504040204" pitchFamily="34" charset="0"/>
              </a:rPr>
              <a:t>megan.kuster@ucd.ie</a:t>
            </a:r>
          </a:p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en-GB" altLang="en-US" dirty="0">
                <a:solidFill>
                  <a:srgbClr val="0070C0"/>
                </a:solidFill>
                <a:latin typeface="Verdana" panose="020B0604030504040204" pitchFamily="34" charset="0"/>
              </a:rPr>
              <a:t>https://extractivistlegacies.org/</a:t>
            </a:r>
          </a:p>
        </p:txBody>
      </p:sp>
    </p:spTree>
    <p:extLst>
      <p:ext uri="{BB962C8B-B14F-4D97-AF65-F5344CB8AC3E}">
        <p14:creationId xmlns:p14="http://schemas.microsoft.com/office/powerpoint/2010/main" val="2828770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Widescreen</PresentationFormat>
  <Paragraphs>18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</vt:lpstr>
      <vt:lpstr>Verdana</vt:lpstr>
      <vt:lpstr>Office Theme</vt:lpstr>
      <vt:lpstr>Developing global collaborations for an environmental humanities project: The Humanities Institute’s GHI grant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global collaborations for an environmental humanities project: The Humanities Institute’s GHI grant</dc:title>
  <dc:creator>Olga Murdoch</dc:creator>
  <cp:lastModifiedBy>Megan Kuster</cp:lastModifiedBy>
  <cp:revision>8</cp:revision>
  <dcterms:created xsi:type="dcterms:W3CDTF">2020-10-01T14:30:20Z</dcterms:created>
  <dcterms:modified xsi:type="dcterms:W3CDTF">2023-03-16T11:45:16Z</dcterms:modified>
</cp:coreProperties>
</file>