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11"/>
  </p:notesMasterIdLst>
  <p:sldIdLst>
    <p:sldId id="256" r:id="rId4"/>
    <p:sldId id="354" r:id="rId5"/>
    <p:sldId id="358" r:id="rId6"/>
    <p:sldId id="360" r:id="rId7"/>
    <p:sldId id="359" r:id="rId8"/>
    <p:sldId id="357" r:id="rId9"/>
    <p:sldId id="25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2B9"/>
    <a:srgbClr val="0040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249" autoAdjust="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895F6A-0757-479A-90C6-6C48A641DC7C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E4AC924-ACCB-491E-9388-BFBE1E34E3AF}">
      <dgm:prSet custT="1"/>
      <dgm:spPr/>
      <dgm:t>
        <a:bodyPr/>
        <a:lstStyle/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IE" sz="2400" dirty="0"/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IE" sz="2400" dirty="0"/>
            <a:t>New Policies and Report published following review</a:t>
          </a:r>
          <a:r>
            <a:rPr lang="en-IE" sz="1900" dirty="0"/>
            <a:t>:</a:t>
          </a:r>
        </a:p>
        <a:p>
          <a:pPr marL="0"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IE" sz="1900" dirty="0"/>
            <a:t>- Research into good practice elsewhere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b="1"/>
          </a:pPr>
          <a:r>
            <a:rPr lang="en-IE" sz="1900" dirty="0"/>
            <a:t>- National developments e.g. IUA Guidance for Universities on responding to alleged Sexual Misconduct, ESHTE Report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b="1"/>
          </a:pPr>
          <a:r>
            <a:rPr lang="en-IE" sz="1900" dirty="0"/>
            <a:t>- Large scale internal and external consultation</a:t>
          </a:r>
        </a:p>
        <a:p>
          <a:pPr marL="0"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IE" sz="1900" dirty="0"/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900" dirty="0"/>
        </a:p>
      </dgm:t>
    </dgm:pt>
    <dgm:pt modelId="{C71F9019-07E5-42C4-8871-2322CC32F7AA}" type="parTrans" cxnId="{F7B9160F-5BEB-40B3-861D-000D5EB73276}">
      <dgm:prSet/>
      <dgm:spPr/>
      <dgm:t>
        <a:bodyPr/>
        <a:lstStyle/>
        <a:p>
          <a:endParaRPr lang="en-US"/>
        </a:p>
      </dgm:t>
    </dgm:pt>
    <dgm:pt modelId="{67E1AA4D-D243-4E52-9473-E02B368C59D3}" type="sibTrans" cxnId="{F7B9160F-5BEB-40B3-861D-000D5EB73276}">
      <dgm:prSet/>
      <dgm:spPr/>
      <dgm:t>
        <a:bodyPr/>
        <a:lstStyle/>
        <a:p>
          <a:endParaRPr lang="en-US"/>
        </a:p>
      </dgm:t>
    </dgm:pt>
    <dgm:pt modelId="{8A81EDE5-83B9-4F87-9211-D8C36582ABCB}">
      <dgm:prSet/>
      <dgm:spPr>
        <a:ln>
          <a:noFill/>
        </a:ln>
      </dgm:spPr>
      <dgm:t>
        <a:bodyPr/>
        <a:lstStyle/>
        <a:p>
          <a:pPr>
            <a:defRPr b="1"/>
          </a:pPr>
          <a:r>
            <a:rPr lang="en-IE"/>
            <a:t>Implementation – 6 Workstreams</a:t>
          </a:r>
          <a:endParaRPr lang="en-US"/>
        </a:p>
      </dgm:t>
    </dgm:pt>
    <dgm:pt modelId="{0861A002-05D8-40AD-ABEF-246959356849}" type="parTrans" cxnId="{1431C27F-4454-47BC-8C16-7143F6C5335C}">
      <dgm:prSet/>
      <dgm:spPr/>
      <dgm:t>
        <a:bodyPr/>
        <a:lstStyle/>
        <a:p>
          <a:endParaRPr lang="en-US"/>
        </a:p>
      </dgm:t>
    </dgm:pt>
    <dgm:pt modelId="{5C6DEF9C-F912-4581-9EF6-003BBC6A7D98}" type="sibTrans" cxnId="{1431C27F-4454-47BC-8C16-7143F6C5335C}">
      <dgm:prSet/>
      <dgm:spPr/>
      <dgm:t>
        <a:bodyPr/>
        <a:lstStyle/>
        <a:p>
          <a:endParaRPr lang="en-US"/>
        </a:p>
      </dgm:t>
    </dgm:pt>
    <dgm:pt modelId="{CA0603DB-D0D3-4A02-8ABC-A0005E2B396F}">
      <dgm:prSet custT="1"/>
      <dgm:spPr/>
      <dgm:t>
        <a:bodyPr/>
        <a:lstStyle/>
        <a:p>
          <a:r>
            <a:rPr lang="en-IE" sz="1800" b="1" dirty="0"/>
            <a:t>D&amp;R Oversight Group</a:t>
          </a:r>
          <a:endParaRPr lang="en-US" sz="1800" b="1" dirty="0"/>
        </a:p>
      </dgm:t>
    </dgm:pt>
    <dgm:pt modelId="{AC688A97-3E1A-4E89-BCE0-23FC044906D3}" type="parTrans" cxnId="{575BB710-9058-46BB-B058-C6F0738C990B}">
      <dgm:prSet/>
      <dgm:spPr/>
      <dgm:t>
        <a:bodyPr/>
        <a:lstStyle/>
        <a:p>
          <a:endParaRPr lang="en-US"/>
        </a:p>
      </dgm:t>
    </dgm:pt>
    <dgm:pt modelId="{17ADE275-2C8B-4013-B31B-EA4DC6A81C50}" type="sibTrans" cxnId="{575BB710-9058-46BB-B058-C6F0738C990B}">
      <dgm:prSet/>
      <dgm:spPr/>
      <dgm:t>
        <a:bodyPr/>
        <a:lstStyle/>
        <a:p>
          <a:endParaRPr lang="en-US"/>
        </a:p>
      </dgm:t>
    </dgm:pt>
    <dgm:pt modelId="{487F6A3C-BD86-4CF3-A239-12B8A1E13963}">
      <dgm:prSet custT="1"/>
      <dgm:spPr/>
      <dgm:t>
        <a:bodyPr/>
        <a:lstStyle/>
        <a:p>
          <a:r>
            <a:rPr lang="en-IE" sz="1800" b="1" dirty="0"/>
            <a:t>3 Tiers of Training</a:t>
          </a:r>
          <a:endParaRPr lang="en-US" sz="1800" b="1" dirty="0"/>
        </a:p>
      </dgm:t>
    </dgm:pt>
    <dgm:pt modelId="{AEF52695-BDB7-4BFD-BD5F-4296DD9DC210}" type="parTrans" cxnId="{D180BA68-0152-425A-B157-4A992470AC63}">
      <dgm:prSet/>
      <dgm:spPr/>
      <dgm:t>
        <a:bodyPr/>
        <a:lstStyle/>
        <a:p>
          <a:endParaRPr lang="en-US"/>
        </a:p>
      </dgm:t>
    </dgm:pt>
    <dgm:pt modelId="{D16105B1-1D19-4629-8027-C38E0F421065}" type="sibTrans" cxnId="{D180BA68-0152-425A-B157-4A992470AC63}">
      <dgm:prSet/>
      <dgm:spPr/>
      <dgm:t>
        <a:bodyPr/>
        <a:lstStyle/>
        <a:p>
          <a:endParaRPr lang="en-US"/>
        </a:p>
      </dgm:t>
    </dgm:pt>
    <dgm:pt modelId="{66361E51-B1DD-4DF7-A8AB-041F11A57967}">
      <dgm:prSet custT="1"/>
      <dgm:spPr/>
      <dgm:t>
        <a:bodyPr/>
        <a:lstStyle/>
        <a:p>
          <a:r>
            <a:rPr lang="en-IE" sz="1800" b="1" dirty="0"/>
            <a:t>Comms Campaign</a:t>
          </a:r>
          <a:endParaRPr lang="en-US" sz="1800" b="1" dirty="0"/>
        </a:p>
      </dgm:t>
    </dgm:pt>
    <dgm:pt modelId="{9350330F-84FB-42A2-AFE9-92AB059559B5}" type="parTrans" cxnId="{569CBB4A-AEC4-4331-8227-D5B5CD1B6E44}">
      <dgm:prSet/>
      <dgm:spPr/>
      <dgm:t>
        <a:bodyPr/>
        <a:lstStyle/>
        <a:p>
          <a:endParaRPr lang="en-US"/>
        </a:p>
      </dgm:t>
    </dgm:pt>
    <dgm:pt modelId="{5AAAE2AD-7FD4-4B6E-A5D3-56DB00B3BA98}" type="sibTrans" cxnId="{569CBB4A-AEC4-4331-8227-D5B5CD1B6E44}">
      <dgm:prSet/>
      <dgm:spPr/>
      <dgm:t>
        <a:bodyPr/>
        <a:lstStyle/>
        <a:p>
          <a:endParaRPr lang="en-US"/>
        </a:p>
      </dgm:t>
    </dgm:pt>
    <dgm:pt modelId="{9A76D92D-1D17-494E-B2C3-F02BF2CD2AC6}">
      <dgm:prSet custT="1"/>
      <dgm:spPr/>
      <dgm:t>
        <a:bodyPr/>
        <a:lstStyle/>
        <a:p>
          <a:r>
            <a:rPr lang="en-IE" sz="1800" b="1" dirty="0"/>
            <a:t>External</a:t>
          </a:r>
          <a:endParaRPr lang="en-US" sz="1800" b="1" dirty="0"/>
        </a:p>
      </dgm:t>
    </dgm:pt>
    <dgm:pt modelId="{159B9D5E-3056-4471-8169-01D8703A3053}" type="parTrans" cxnId="{9C42C58F-BE1C-4CF4-885C-B9E5F7D27BCB}">
      <dgm:prSet/>
      <dgm:spPr/>
      <dgm:t>
        <a:bodyPr/>
        <a:lstStyle/>
        <a:p>
          <a:endParaRPr lang="en-US"/>
        </a:p>
      </dgm:t>
    </dgm:pt>
    <dgm:pt modelId="{ABA7002D-43FD-4F05-802C-7E6D1D267400}" type="sibTrans" cxnId="{9C42C58F-BE1C-4CF4-885C-B9E5F7D27BCB}">
      <dgm:prSet/>
      <dgm:spPr/>
      <dgm:t>
        <a:bodyPr/>
        <a:lstStyle/>
        <a:p>
          <a:endParaRPr lang="en-US"/>
        </a:p>
      </dgm:t>
    </dgm:pt>
    <dgm:pt modelId="{FC60E1EA-E87C-4CE9-B311-195A22C91BB4}">
      <dgm:prSet/>
      <dgm:spPr/>
      <dgm:t>
        <a:bodyPr/>
        <a:lstStyle/>
        <a:p>
          <a:r>
            <a:rPr lang="en-IE" b="1" dirty="0">
              <a:solidFill>
                <a:schemeClr val="tx1"/>
              </a:solidFill>
            </a:rPr>
            <a:t>Monitoring and Reporting</a:t>
          </a:r>
          <a:endParaRPr lang="en-US" b="1" dirty="0">
            <a:solidFill>
              <a:schemeClr val="tx1"/>
            </a:solidFill>
          </a:endParaRPr>
        </a:p>
      </dgm:t>
    </dgm:pt>
    <dgm:pt modelId="{25DD3161-0E7C-494A-A8FE-47D8C05C798E}" type="parTrans" cxnId="{8F9BDB90-E2D8-4C90-82F3-9F95E686B234}">
      <dgm:prSet/>
      <dgm:spPr/>
      <dgm:t>
        <a:bodyPr/>
        <a:lstStyle/>
        <a:p>
          <a:endParaRPr lang="en-US"/>
        </a:p>
      </dgm:t>
    </dgm:pt>
    <dgm:pt modelId="{B9A4A19B-3D2F-4A00-A6AD-CC3C696DDFCB}" type="sibTrans" cxnId="{8F9BDB90-E2D8-4C90-82F3-9F95E686B234}">
      <dgm:prSet/>
      <dgm:spPr/>
      <dgm:t>
        <a:bodyPr/>
        <a:lstStyle/>
        <a:p>
          <a:endParaRPr lang="en-US"/>
        </a:p>
      </dgm:t>
    </dgm:pt>
    <dgm:pt modelId="{67E30AC5-68AB-4029-8756-0234F25FAA84}">
      <dgm:prSet/>
      <dgm:spPr/>
      <dgm:t>
        <a:bodyPr/>
        <a:lstStyle/>
        <a:p>
          <a:r>
            <a:rPr lang="en-IE" b="1" dirty="0">
              <a:solidFill>
                <a:schemeClr val="tx1"/>
              </a:solidFill>
            </a:rPr>
            <a:t>D&amp;R Support Service</a:t>
          </a:r>
          <a:endParaRPr lang="en-US" b="1" dirty="0">
            <a:solidFill>
              <a:schemeClr val="tx1"/>
            </a:solidFill>
          </a:endParaRPr>
        </a:p>
      </dgm:t>
    </dgm:pt>
    <dgm:pt modelId="{B136DEE6-2EED-4292-B1D1-1C62CB44009B}" type="parTrans" cxnId="{E85A60E8-62A2-47B5-86CD-A6A35C5259EE}">
      <dgm:prSet/>
      <dgm:spPr/>
      <dgm:t>
        <a:bodyPr/>
        <a:lstStyle/>
        <a:p>
          <a:endParaRPr lang="en-US"/>
        </a:p>
      </dgm:t>
    </dgm:pt>
    <dgm:pt modelId="{3D57CBBC-2517-442E-B2B9-E379AC9B98F7}" type="sibTrans" cxnId="{E85A60E8-62A2-47B5-86CD-A6A35C5259EE}">
      <dgm:prSet/>
      <dgm:spPr/>
      <dgm:t>
        <a:bodyPr/>
        <a:lstStyle/>
        <a:p>
          <a:endParaRPr lang="en-US"/>
        </a:p>
      </dgm:t>
    </dgm:pt>
    <dgm:pt modelId="{EF082080-4C59-4A9A-84CB-F3244CBDF0DF}" type="pres">
      <dgm:prSet presAssocID="{53895F6A-0757-479A-90C6-6C48A641DC7C}" presName="Name0" presStyleCnt="0">
        <dgm:presLayoutVars>
          <dgm:dir/>
          <dgm:animLvl val="lvl"/>
          <dgm:resizeHandles val="exact"/>
        </dgm:presLayoutVars>
      </dgm:prSet>
      <dgm:spPr/>
    </dgm:pt>
    <dgm:pt modelId="{238447C0-81F8-4CCB-BDA7-2B43FB4D8084}" type="pres">
      <dgm:prSet presAssocID="{8A81EDE5-83B9-4F87-9211-D8C36582ABCB}" presName="boxAndChildren" presStyleCnt="0"/>
      <dgm:spPr/>
    </dgm:pt>
    <dgm:pt modelId="{A32E9094-C126-4CBA-B222-F493D6209E9E}" type="pres">
      <dgm:prSet presAssocID="{8A81EDE5-83B9-4F87-9211-D8C36582ABCB}" presName="parentTextBox" presStyleLbl="node1" presStyleIdx="0" presStyleCnt="2"/>
      <dgm:spPr/>
    </dgm:pt>
    <dgm:pt modelId="{30342372-81C3-4E93-80B4-8CA80DAC6871}" type="pres">
      <dgm:prSet presAssocID="{8A81EDE5-83B9-4F87-9211-D8C36582ABCB}" presName="entireBox" presStyleLbl="node1" presStyleIdx="0" presStyleCnt="2"/>
      <dgm:spPr/>
    </dgm:pt>
    <dgm:pt modelId="{ACFB885A-1065-48C4-B3AC-0484B3D1BFE4}" type="pres">
      <dgm:prSet presAssocID="{8A81EDE5-83B9-4F87-9211-D8C36582ABCB}" presName="descendantBox" presStyleCnt="0"/>
      <dgm:spPr/>
    </dgm:pt>
    <dgm:pt modelId="{46753B5F-0A58-42FB-B4CD-3CA749207FA5}" type="pres">
      <dgm:prSet presAssocID="{CA0603DB-D0D3-4A02-8ABC-A0005E2B396F}" presName="childTextBox" presStyleLbl="fgAccFollowNode1" presStyleIdx="0" presStyleCnt="6">
        <dgm:presLayoutVars>
          <dgm:bulletEnabled val="1"/>
        </dgm:presLayoutVars>
      </dgm:prSet>
      <dgm:spPr/>
    </dgm:pt>
    <dgm:pt modelId="{CE892423-FE4F-4189-BF8E-7E22ABF27389}" type="pres">
      <dgm:prSet presAssocID="{487F6A3C-BD86-4CF3-A239-12B8A1E13963}" presName="childTextBox" presStyleLbl="fgAccFollowNode1" presStyleIdx="1" presStyleCnt="6">
        <dgm:presLayoutVars>
          <dgm:bulletEnabled val="1"/>
        </dgm:presLayoutVars>
      </dgm:prSet>
      <dgm:spPr/>
    </dgm:pt>
    <dgm:pt modelId="{FF3A42B5-64E9-42BB-95C9-927BCBDEA944}" type="pres">
      <dgm:prSet presAssocID="{66361E51-B1DD-4DF7-A8AB-041F11A57967}" presName="childTextBox" presStyleLbl="fgAccFollowNode1" presStyleIdx="2" presStyleCnt="6">
        <dgm:presLayoutVars>
          <dgm:bulletEnabled val="1"/>
        </dgm:presLayoutVars>
      </dgm:prSet>
      <dgm:spPr/>
    </dgm:pt>
    <dgm:pt modelId="{7A8DE7F0-9374-4273-9DCB-B55F6A28741E}" type="pres">
      <dgm:prSet presAssocID="{9A76D92D-1D17-494E-B2C3-F02BF2CD2AC6}" presName="childTextBox" presStyleLbl="fgAccFollowNode1" presStyleIdx="3" presStyleCnt="6">
        <dgm:presLayoutVars>
          <dgm:bulletEnabled val="1"/>
        </dgm:presLayoutVars>
      </dgm:prSet>
      <dgm:spPr/>
    </dgm:pt>
    <dgm:pt modelId="{B1510480-904A-4478-8AC0-35C5C158D591}" type="pres">
      <dgm:prSet presAssocID="{FC60E1EA-E87C-4CE9-B311-195A22C91BB4}" presName="childTextBox" presStyleLbl="fgAccFollowNode1" presStyleIdx="4" presStyleCnt="6" custLinFactNeighborX="-5898" custLinFactNeighborY="-69">
        <dgm:presLayoutVars>
          <dgm:bulletEnabled val="1"/>
        </dgm:presLayoutVars>
      </dgm:prSet>
      <dgm:spPr/>
    </dgm:pt>
    <dgm:pt modelId="{59D7521A-95C8-4A14-9139-4C8E25F10E1B}" type="pres">
      <dgm:prSet presAssocID="{67E30AC5-68AB-4029-8756-0234F25FAA84}" presName="childTextBox" presStyleLbl="fgAccFollowNode1" presStyleIdx="5" presStyleCnt="6">
        <dgm:presLayoutVars>
          <dgm:bulletEnabled val="1"/>
        </dgm:presLayoutVars>
      </dgm:prSet>
      <dgm:spPr/>
    </dgm:pt>
    <dgm:pt modelId="{B042EDCC-A3B7-4A14-AA87-54289A3B6E0D}" type="pres">
      <dgm:prSet presAssocID="{67E1AA4D-D243-4E52-9473-E02B368C59D3}" presName="sp" presStyleCnt="0"/>
      <dgm:spPr/>
    </dgm:pt>
    <dgm:pt modelId="{0A91FE43-8CC8-4420-BCC4-ABF63C018C03}" type="pres">
      <dgm:prSet presAssocID="{8E4AC924-ACCB-491E-9388-BFBE1E34E3AF}" presName="arrowAndChildren" presStyleCnt="0"/>
      <dgm:spPr/>
    </dgm:pt>
    <dgm:pt modelId="{A050C2B1-7411-41AB-B265-2C3966007DA6}" type="pres">
      <dgm:prSet presAssocID="{8E4AC924-ACCB-491E-9388-BFBE1E34E3AF}" presName="parentTextArrow" presStyleLbl="node1" presStyleIdx="1" presStyleCnt="2" custScaleY="68170"/>
      <dgm:spPr/>
    </dgm:pt>
  </dgm:ptLst>
  <dgm:cxnLst>
    <dgm:cxn modelId="{8F0D9903-BC7F-41B0-A3AC-88BD22813444}" type="presOf" srcId="{66361E51-B1DD-4DF7-A8AB-041F11A57967}" destId="{FF3A42B5-64E9-42BB-95C9-927BCBDEA944}" srcOrd="0" destOrd="0" presId="urn:microsoft.com/office/officeart/2005/8/layout/process4"/>
    <dgm:cxn modelId="{134A940B-50BF-4D68-B6DA-EECFD041F203}" type="presOf" srcId="{CA0603DB-D0D3-4A02-8ABC-A0005E2B396F}" destId="{46753B5F-0A58-42FB-B4CD-3CA749207FA5}" srcOrd="0" destOrd="0" presId="urn:microsoft.com/office/officeart/2005/8/layout/process4"/>
    <dgm:cxn modelId="{F7B9160F-5BEB-40B3-861D-000D5EB73276}" srcId="{53895F6A-0757-479A-90C6-6C48A641DC7C}" destId="{8E4AC924-ACCB-491E-9388-BFBE1E34E3AF}" srcOrd="0" destOrd="0" parTransId="{C71F9019-07E5-42C4-8871-2322CC32F7AA}" sibTransId="{67E1AA4D-D243-4E52-9473-E02B368C59D3}"/>
    <dgm:cxn modelId="{575BB710-9058-46BB-B058-C6F0738C990B}" srcId="{8A81EDE5-83B9-4F87-9211-D8C36582ABCB}" destId="{CA0603DB-D0D3-4A02-8ABC-A0005E2B396F}" srcOrd="0" destOrd="0" parTransId="{AC688A97-3E1A-4E89-BCE0-23FC044906D3}" sibTransId="{17ADE275-2C8B-4013-B31B-EA4DC6A81C50}"/>
    <dgm:cxn modelId="{8BE24335-7046-47CD-9CE4-564F587E9F26}" type="presOf" srcId="{487F6A3C-BD86-4CF3-A239-12B8A1E13963}" destId="{CE892423-FE4F-4189-BF8E-7E22ABF27389}" srcOrd="0" destOrd="0" presId="urn:microsoft.com/office/officeart/2005/8/layout/process4"/>
    <dgm:cxn modelId="{397F4C63-C3CF-4344-9981-867BDC5F4D8A}" type="presOf" srcId="{53895F6A-0757-479A-90C6-6C48A641DC7C}" destId="{EF082080-4C59-4A9A-84CB-F3244CBDF0DF}" srcOrd="0" destOrd="0" presId="urn:microsoft.com/office/officeart/2005/8/layout/process4"/>
    <dgm:cxn modelId="{81175543-B87C-4399-9C31-5D03B7CC8DD4}" type="presOf" srcId="{8A81EDE5-83B9-4F87-9211-D8C36582ABCB}" destId="{A32E9094-C126-4CBA-B222-F493D6209E9E}" srcOrd="0" destOrd="0" presId="urn:microsoft.com/office/officeart/2005/8/layout/process4"/>
    <dgm:cxn modelId="{D180BA68-0152-425A-B157-4A992470AC63}" srcId="{8A81EDE5-83B9-4F87-9211-D8C36582ABCB}" destId="{487F6A3C-BD86-4CF3-A239-12B8A1E13963}" srcOrd="1" destOrd="0" parTransId="{AEF52695-BDB7-4BFD-BD5F-4296DD9DC210}" sibTransId="{D16105B1-1D19-4629-8027-C38E0F421065}"/>
    <dgm:cxn modelId="{569CBB4A-AEC4-4331-8227-D5B5CD1B6E44}" srcId="{8A81EDE5-83B9-4F87-9211-D8C36582ABCB}" destId="{66361E51-B1DD-4DF7-A8AB-041F11A57967}" srcOrd="2" destOrd="0" parTransId="{9350330F-84FB-42A2-AFE9-92AB059559B5}" sibTransId="{5AAAE2AD-7FD4-4B6E-A5D3-56DB00B3BA98}"/>
    <dgm:cxn modelId="{3459277A-90CC-4A12-B416-F8CF3533C49A}" type="presOf" srcId="{8E4AC924-ACCB-491E-9388-BFBE1E34E3AF}" destId="{A050C2B1-7411-41AB-B265-2C3966007DA6}" srcOrd="0" destOrd="0" presId="urn:microsoft.com/office/officeart/2005/8/layout/process4"/>
    <dgm:cxn modelId="{1431C27F-4454-47BC-8C16-7143F6C5335C}" srcId="{53895F6A-0757-479A-90C6-6C48A641DC7C}" destId="{8A81EDE5-83B9-4F87-9211-D8C36582ABCB}" srcOrd="1" destOrd="0" parTransId="{0861A002-05D8-40AD-ABEF-246959356849}" sibTransId="{5C6DEF9C-F912-4581-9EF6-003BBC6A7D98}"/>
    <dgm:cxn modelId="{9C42C58F-BE1C-4CF4-885C-B9E5F7D27BCB}" srcId="{8A81EDE5-83B9-4F87-9211-D8C36582ABCB}" destId="{9A76D92D-1D17-494E-B2C3-F02BF2CD2AC6}" srcOrd="3" destOrd="0" parTransId="{159B9D5E-3056-4471-8169-01D8703A3053}" sibTransId="{ABA7002D-43FD-4F05-802C-7E6D1D267400}"/>
    <dgm:cxn modelId="{8F9BDB90-E2D8-4C90-82F3-9F95E686B234}" srcId="{8A81EDE5-83B9-4F87-9211-D8C36582ABCB}" destId="{FC60E1EA-E87C-4CE9-B311-195A22C91BB4}" srcOrd="4" destOrd="0" parTransId="{25DD3161-0E7C-494A-A8FE-47D8C05C798E}" sibTransId="{B9A4A19B-3D2F-4A00-A6AD-CC3C696DDFCB}"/>
    <dgm:cxn modelId="{8382D897-8409-461B-B8B2-FAE18A3060FF}" type="presOf" srcId="{67E30AC5-68AB-4029-8756-0234F25FAA84}" destId="{59D7521A-95C8-4A14-9139-4C8E25F10E1B}" srcOrd="0" destOrd="0" presId="urn:microsoft.com/office/officeart/2005/8/layout/process4"/>
    <dgm:cxn modelId="{C23F46BA-78E6-400C-BFD7-95F914B9E88B}" type="presOf" srcId="{9A76D92D-1D17-494E-B2C3-F02BF2CD2AC6}" destId="{7A8DE7F0-9374-4273-9DCB-B55F6A28741E}" srcOrd="0" destOrd="0" presId="urn:microsoft.com/office/officeart/2005/8/layout/process4"/>
    <dgm:cxn modelId="{E7E790C4-415B-41EA-821E-3624962ED133}" type="presOf" srcId="{FC60E1EA-E87C-4CE9-B311-195A22C91BB4}" destId="{B1510480-904A-4478-8AC0-35C5C158D591}" srcOrd="0" destOrd="0" presId="urn:microsoft.com/office/officeart/2005/8/layout/process4"/>
    <dgm:cxn modelId="{ECE2C2CF-FAD7-418C-AA14-0B625FF03CB0}" type="presOf" srcId="{8A81EDE5-83B9-4F87-9211-D8C36582ABCB}" destId="{30342372-81C3-4E93-80B4-8CA80DAC6871}" srcOrd="1" destOrd="0" presId="urn:microsoft.com/office/officeart/2005/8/layout/process4"/>
    <dgm:cxn modelId="{E85A60E8-62A2-47B5-86CD-A6A35C5259EE}" srcId="{8A81EDE5-83B9-4F87-9211-D8C36582ABCB}" destId="{67E30AC5-68AB-4029-8756-0234F25FAA84}" srcOrd="5" destOrd="0" parTransId="{B136DEE6-2EED-4292-B1D1-1C62CB44009B}" sibTransId="{3D57CBBC-2517-442E-B2B9-E379AC9B98F7}"/>
    <dgm:cxn modelId="{7801ED9B-9290-411C-BD72-EBDDBD7DF28B}" type="presParOf" srcId="{EF082080-4C59-4A9A-84CB-F3244CBDF0DF}" destId="{238447C0-81F8-4CCB-BDA7-2B43FB4D8084}" srcOrd="0" destOrd="0" presId="urn:microsoft.com/office/officeart/2005/8/layout/process4"/>
    <dgm:cxn modelId="{48A98A67-7DC7-4458-BA33-CD255E82EDA3}" type="presParOf" srcId="{238447C0-81F8-4CCB-BDA7-2B43FB4D8084}" destId="{A32E9094-C126-4CBA-B222-F493D6209E9E}" srcOrd="0" destOrd="0" presId="urn:microsoft.com/office/officeart/2005/8/layout/process4"/>
    <dgm:cxn modelId="{4E49D679-985D-40F9-909E-FA229F085617}" type="presParOf" srcId="{238447C0-81F8-4CCB-BDA7-2B43FB4D8084}" destId="{30342372-81C3-4E93-80B4-8CA80DAC6871}" srcOrd="1" destOrd="0" presId="urn:microsoft.com/office/officeart/2005/8/layout/process4"/>
    <dgm:cxn modelId="{B35A0C98-4266-4B1A-A45E-E2B1C487D44C}" type="presParOf" srcId="{238447C0-81F8-4CCB-BDA7-2B43FB4D8084}" destId="{ACFB885A-1065-48C4-B3AC-0484B3D1BFE4}" srcOrd="2" destOrd="0" presId="urn:microsoft.com/office/officeart/2005/8/layout/process4"/>
    <dgm:cxn modelId="{24E8BC88-60FF-41DA-B6E1-A8B8AE92EB4C}" type="presParOf" srcId="{ACFB885A-1065-48C4-B3AC-0484B3D1BFE4}" destId="{46753B5F-0A58-42FB-B4CD-3CA749207FA5}" srcOrd="0" destOrd="0" presId="urn:microsoft.com/office/officeart/2005/8/layout/process4"/>
    <dgm:cxn modelId="{7F094442-E5D3-4209-8685-A9ABC1CAEB65}" type="presParOf" srcId="{ACFB885A-1065-48C4-B3AC-0484B3D1BFE4}" destId="{CE892423-FE4F-4189-BF8E-7E22ABF27389}" srcOrd="1" destOrd="0" presId="urn:microsoft.com/office/officeart/2005/8/layout/process4"/>
    <dgm:cxn modelId="{84B5DA31-5D0F-41F2-BFC7-7AAF332E9A38}" type="presParOf" srcId="{ACFB885A-1065-48C4-B3AC-0484B3D1BFE4}" destId="{FF3A42B5-64E9-42BB-95C9-927BCBDEA944}" srcOrd="2" destOrd="0" presId="urn:microsoft.com/office/officeart/2005/8/layout/process4"/>
    <dgm:cxn modelId="{E4D3CCF2-9E86-4047-ABCD-32160F4D5162}" type="presParOf" srcId="{ACFB885A-1065-48C4-B3AC-0484B3D1BFE4}" destId="{7A8DE7F0-9374-4273-9DCB-B55F6A28741E}" srcOrd="3" destOrd="0" presId="urn:microsoft.com/office/officeart/2005/8/layout/process4"/>
    <dgm:cxn modelId="{8D31C633-50F7-48B1-9CCB-E5532C8CD64C}" type="presParOf" srcId="{ACFB885A-1065-48C4-B3AC-0484B3D1BFE4}" destId="{B1510480-904A-4478-8AC0-35C5C158D591}" srcOrd="4" destOrd="0" presId="urn:microsoft.com/office/officeart/2005/8/layout/process4"/>
    <dgm:cxn modelId="{5B55A0C5-E8E9-4C40-A2A8-E1B92CB42BA2}" type="presParOf" srcId="{ACFB885A-1065-48C4-B3AC-0484B3D1BFE4}" destId="{59D7521A-95C8-4A14-9139-4C8E25F10E1B}" srcOrd="5" destOrd="0" presId="urn:microsoft.com/office/officeart/2005/8/layout/process4"/>
    <dgm:cxn modelId="{80E015A2-32FF-44A0-B60B-26C862FD099A}" type="presParOf" srcId="{EF082080-4C59-4A9A-84CB-F3244CBDF0DF}" destId="{B042EDCC-A3B7-4A14-AA87-54289A3B6E0D}" srcOrd="1" destOrd="0" presId="urn:microsoft.com/office/officeart/2005/8/layout/process4"/>
    <dgm:cxn modelId="{8C627332-78B7-47E0-9A77-C4EBF61C0696}" type="presParOf" srcId="{EF082080-4C59-4A9A-84CB-F3244CBDF0DF}" destId="{0A91FE43-8CC8-4420-BCC4-ABF63C018C03}" srcOrd="2" destOrd="0" presId="urn:microsoft.com/office/officeart/2005/8/layout/process4"/>
    <dgm:cxn modelId="{892761E9-D451-4EEC-A596-759E9C4058B9}" type="presParOf" srcId="{0A91FE43-8CC8-4420-BCC4-ABF63C018C03}" destId="{A050C2B1-7411-41AB-B265-2C3966007DA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342372-81C3-4E93-80B4-8CA80DAC6871}">
      <dsp:nvSpPr>
        <dsp:cNvPr id="0" name=""/>
        <dsp:cNvSpPr/>
      </dsp:nvSpPr>
      <dsp:spPr>
        <a:xfrm>
          <a:off x="0" y="2996871"/>
          <a:ext cx="7242048" cy="289942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IE" sz="3700" kern="1200"/>
            <a:t>Implementation – 6 Workstreams</a:t>
          </a:r>
          <a:endParaRPr lang="en-US" sz="3700" kern="1200"/>
        </a:p>
      </dsp:txBody>
      <dsp:txXfrm>
        <a:off x="0" y="2996871"/>
        <a:ext cx="7242048" cy="1565688"/>
      </dsp:txXfrm>
    </dsp:sp>
    <dsp:sp modelId="{46753B5F-0A58-42FB-B4CD-3CA749207FA5}">
      <dsp:nvSpPr>
        <dsp:cNvPr id="0" name=""/>
        <dsp:cNvSpPr/>
      </dsp:nvSpPr>
      <dsp:spPr>
        <a:xfrm>
          <a:off x="3536" y="4504571"/>
          <a:ext cx="1205829" cy="133373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D&amp;R Oversight Group</a:t>
          </a:r>
          <a:endParaRPr lang="en-US" sz="1800" b="1" kern="1200" dirty="0"/>
        </a:p>
      </dsp:txBody>
      <dsp:txXfrm>
        <a:off x="3536" y="4504571"/>
        <a:ext cx="1205829" cy="1333735"/>
      </dsp:txXfrm>
    </dsp:sp>
    <dsp:sp modelId="{CE892423-FE4F-4189-BF8E-7E22ABF27389}">
      <dsp:nvSpPr>
        <dsp:cNvPr id="0" name=""/>
        <dsp:cNvSpPr/>
      </dsp:nvSpPr>
      <dsp:spPr>
        <a:xfrm>
          <a:off x="1209365" y="4504571"/>
          <a:ext cx="1205829" cy="1333735"/>
        </a:xfrm>
        <a:prstGeom prst="rect">
          <a:avLst/>
        </a:prstGeom>
        <a:solidFill>
          <a:schemeClr val="accent5">
            <a:tint val="40000"/>
            <a:alpha val="90000"/>
            <a:hueOff val="-1347952"/>
            <a:satOff val="-4566"/>
            <a:lumOff val="-58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3 Tiers of Training</a:t>
          </a:r>
          <a:endParaRPr lang="en-US" sz="1800" b="1" kern="1200" dirty="0"/>
        </a:p>
      </dsp:txBody>
      <dsp:txXfrm>
        <a:off x="1209365" y="4504571"/>
        <a:ext cx="1205829" cy="1333735"/>
      </dsp:txXfrm>
    </dsp:sp>
    <dsp:sp modelId="{FF3A42B5-64E9-42BB-95C9-927BCBDEA944}">
      <dsp:nvSpPr>
        <dsp:cNvPr id="0" name=""/>
        <dsp:cNvSpPr/>
      </dsp:nvSpPr>
      <dsp:spPr>
        <a:xfrm>
          <a:off x="2415194" y="4504571"/>
          <a:ext cx="1205829" cy="1333735"/>
        </a:xfrm>
        <a:prstGeom prst="rect">
          <a:avLst/>
        </a:prstGeom>
        <a:solidFill>
          <a:schemeClr val="accent5">
            <a:tint val="40000"/>
            <a:alpha val="90000"/>
            <a:hueOff val="-2695905"/>
            <a:satOff val="-9133"/>
            <a:lumOff val="-117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Comms Campaign</a:t>
          </a:r>
          <a:endParaRPr lang="en-US" sz="1800" b="1" kern="1200" dirty="0"/>
        </a:p>
      </dsp:txBody>
      <dsp:txXfrm>
        <a:off x="2415194" y="4504571"/>
        <a:ext cx="1205829" cy="1333735"/>
      </dsp:txXfrm>
    </dsp:sp>
    <dsp:sp modelId="{7A8DE7F0-9374-4273-9DCB-B55F6A28741E}">
      <dsp:nvSpPr>
        <dsp:cNvPr id="0" name=""/>
        <dsp:cNvSpPr/>
      </dsp:nvSpPr>
      <dsp:spPr>
        <a:xfrm>
          <a:off x="3621023" y="4504571"/>
          <a:ext cx="1205829" cy="1333735"/>
        </a:xfrm>
        <a:prstGeom prst="rect">
          <a:avLst/>
        </a:prstGeom>
        <a:solidFill>
          <a:schemeClr val="accent5">
            <a:tint val="40000"/>
            <a:alpha val="90000"/>
            <a:hueOff val="-4043857"/>
            <a:satOff val="-13699"/>
            <a:lumOff val="-175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External</a:t>
          </a:r>
          <a:endParaRPr lang="en-US" sz="1800" b="1" kern="1200" dirty="0"/>
        </a:p>
      </dsp:txBody>
      <dsp:txXfrm>
        <a:off x="3621023" y="4504571"/>
        <a:ext cx="1205829" cy="1333735"/>
      </dsp:txXfrm>
    </dsp:sp>
    <dsp:sp modelId="{B1510480-904A-4478-8AC0-35C5C158D591}">
      <dsp:nvSpPr>
        <dsp:cNvPr id="0" name=""/>
        <dsp:cNvSpPr/>
      </dsp:nvSpPr>
      <dsp:spPr>
        <a:xfrm>
          <a:off x="4755733" y="4503651"/>
          <a:ext cx="1205829" cy="1333735"/>
        </a:xfrm>
        <a:prstGeom prst="rect">
          <a:avLst/>
        </a:prstGeom>
        <a:solidFill>
          <a:schemeClr val="accent5">
            <a:tint val="40000"/>
            <a:alpha val="90000"/>
            <a:hueOff val="-5391810"/>
            <a:satOff val="-18266"/>
            <a:lumOff val="-234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b="1" kern="1200" dirty="0">
              <a:solidFill>
                <a:schemeClr val="tx1"/>
              </a:solidFill>
            </a:rPr>
            <a:t>Monitoring and Reporting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4755733" y="4503651"/>
        <a:ext cx="1205829" cy="1333735"/>
      </dsp:txXfrm>
    </dsp:sp>
    <dsp:sp modelId="{59D7521A-95C8-4A14-9139-4C8E25F10E1B}">
      <dsp:nvSpPr>
        <dsp:cNvPr id="0" name=""/>
        <dsp:cNvSpPr/>
      </dsp:nvSpPr>
      <dsp:spPr>
        <a:xfrm>
          <a:off x="6032682" y="4504571"/>
          <a:ext cx="1205829" cy="1333735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b="1" kern="1200" dirty="0">
              <a:solidFill>
                <a:schemeClr val="tx1"/>
              </a:solidFill>
            </a:rPr>
            <a:t>D&amp;R Support Service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6032682" y="4504571"/>
        <a:ext cx="1205829" cy="1333735"/>
      </dsp:txXfrm>
    </dsp:sp>
    <dsp:sp modelId="{A050C2B1-7411-41AB-B265-2C3966007DA6}">
      <dsp:nvSpPr>
        <dsp:cNvPr id="0" name=""/>
        <dsp:cNvSpPr/>
      </dsp:nvSpPr>
      <dsp:spPr>
        <a:xfrm rot="10800000">
          <a:off x="0" y="448"/>
          <a:ext cx="7242048" cy="3039914"/>
        </a:xfrm>
        <a:prstGeom prst="upArrowCallou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IE" sz="2400" kern="1200" dirty="0"/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IE" sz="2400" kern="1200" dirty="0"/>
            <a:t>New Policies and Report published following review</a:t>
          </a:r>
          <a:r>
            <a:rPr lang="en-IE" sz="1900" kern="1200" dirty="0"/>
            <a:t>:</a:t>
          </a:r>
        </a:p>
        <a:p>
          <a:pPr marL="0"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IE" sz="1900" kern="1200" dirty="0"/>
            <a:t>- Research into good practice elsewhere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 b="1"/>
          </a:pPr>
          <a:r>
            <a:rPr lang="en-IE" sz="1900" kern="1200" dirty="0"/>
            <a:t>- National developments e.g. IUA Guidance for Universities on responding to alleged Sexual Misconduct, ESHTE Report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 b="1"/>
          </a:pPr>
          <a:r>
            <a:rPr lang="en-IE" sz="1900" kern="1200" dirty="0"/>
            <a:t>- Large scale internal and external consultation</a:t>
          </a:r>
        </a:p>
        <a:p>
          <a:pPr marL="0"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IE" sz="1900" kern="1200" dirty="0"/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900" kern="1200" dirty="0"/>
        </a:p>
      </dsp:txBody>
      <dsp:txXfrm rot="10800000">
        <a:off x="0" y="448"/>
        <a:ext cx="7242048" cy="19752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47A4F-1132-4540-91E4-E36B2038CD97}" type="datetimeFigureOut">
              <a:rPr lang="en-IE" smtClean="0"/>
              <a:t>22/03/2023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56509-15B0-4ED9-A2EC-660E385044A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8297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56509-15B0-4ED9-A2EC-660E385044A7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88606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299DC-5356-16CD-2263-6463381982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B5D919-6319-F826-B7DE-1D6DEA3B9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156C1-5A0B-7391-DF8F-BD862F40A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E4D03-8C3D-73C0-E8B4-4593EF32B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08E00-B865-3C99-80BE-03F93011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30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F8441-8098-89B8-3BF4-48951BA7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516927-0F94-10D6-EE4B-33D06B2E6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3C189-C4C9-B6D1-0D96-D38B1DD49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AC823-92B8-F3F9-3A9D-78D9B629D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F77B2-FA35-4DA4-7EA6-30838DEC7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95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3807AE-88C0-2448-F819-058C84DE22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54EE79-3E16-B62A-F093-2355BB589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E94FC-49ED-499D-17FA-E028FEC2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5FCE9-BE24-DABE-375B-255EE627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44A7A-9170-C529-3DBD-D6F010218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55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299DC-5356-16CD-2263-6463381982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B5D919-6319-F826-B7DE-1D6DEA3B9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156C1-5A0B-7391-DF8F-BD862F40A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E4D03-8C3D-73C0-E8B4-4593EF32B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08E00-B865-3C99-80BE-03F93011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96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2C97-A5DC-1CCE-D9E5-4FD77C40A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CDF4A-8C7E-27BF-1462-61652C4B7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1A10F-E5BF-1A33-0898-0666957B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E236C-3B0F-0F4A-23F6-0B09F3B19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8A8F4-5A04-ABFB-54F9-A7F033523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74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85DBA-0AF9-6FEA-94F3-D49A82928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7932D-6491-818E-185E-DD4A953FA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D7E8C-9801-732F-2491-F36BD71A7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356F8-7B0D-7040-4436-88D131370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EB7B1-CAEE-645D-7A0F-4C78762C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04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0D9C6-B20D-4F18-7BA8-7A682A92C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FEC05-D22F-44C8-3744-D1006F8E19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2F706-BFA3-AAA9-51A4-685A569A2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02904-5023-151B-3011-FE54CA44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979BF-32B3-CE8F-EB18-BDDD159E5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076EED-0A4E-2C3E-D9F7-B8DFE1E9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33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4700D-BF61-F44B-4471-76D95D582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C6CCE-0959-ECDA-E8CD-086F73F91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CD51F3-98A6-D226-4B3A-3107B7BDF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F23626-2486-F43F-4E30-F995841469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36F1F0-A8E8-B105-B59F-767A6DDD87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549FFE-74BC-4B4A-8370-3D76F1E4F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949D0C-4AD5-078C-AE86-0917BC155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420CE0-4962-2AC3-D1D6-43D07311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99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A607A-C0D0-3F6A-EE2C-60726DD00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B75316-52FE-9B55-7673-A98ED003D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6E1E92-52E1-EB0B-945F-4A68A7E68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44158-098D-B572-B121-3260E0009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96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BED80F-B202-B061-3C48-8A4F1FC47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0E85CB-1C64-5544-8D27-E6FA5F0B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D8BFE-275A-BA34-B20B-9428E10F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55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3758-8AF1-520E-5356-862A9D47F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41D1B-12FB-5A38-A4BE-4BC6829BE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79B977-DDEA-2BB8-4A53-243696C30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7295EE-D939-41B0-0312-149EFA93F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FED61-2129-625F-53DD-857D9EB49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F23F5-3B4E-AD7E-46F0-2D64441F2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94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2C97-A5DC-1CCE-D9E5-4FD77C40A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CDF4A-8C7E-27BF-1462-61652C4B7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1A10F-E5BF-1A33-0898-0666957B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E236C-3B0F-0F4A-23F6-0B09F3B19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8A8F4-5A04-ABFB-54F9-A7F033523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16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14681-8DAB-ECEF-0C77-5C366F86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B81BF-5585-2265-A858-F31BED4A16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A09AD-BDD2-2A0A-A810-CE36D266D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FC2A8-9C92-DFD5-C457-3877C995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A2F86-CAB6-DFE0-C5F6-D771FD2F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ED496-F2F3-251D-BA35-7AEC478AB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90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F8441-8098-89B8-3BF4-48951BA7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516927-0F94-10D6-EE4B-33D06B2E6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3C189-C4C9-B6D1-0D96-D38B1DD49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AC823-92B8-F3F9-3A9D-78D9B629D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F77B2-FA35-4DA4-7EA6-30838DEC7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34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3807AE-88C0-2448-F819-058C84DE22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54EE79-3E16-B62A-F093-2355BB589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E94FC-49ED-499D-17FA-E028FEC2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5FCE9-BE24-DABE-375B-255EE627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44A7A-9170-C529-3DBD-D6F010218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418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299DC-5356-16CD-2263-6463381982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B5D919-6319-F826-B7DE-1D6DEA3B9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156C1-5A0B-7391-DF8F-BD862F40A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E4D03-8C3D-73C0-E8B4-4593EF32B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08E00-B865-3C99-80BE-03F93011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24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2C97-A5DC-1CCE-D9E5-4FD77C40A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CDF4A-8C7E-27BF-1462-61652C4B7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1A10F-E5BF-1A33-0898-0666957B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E236C-3B0F-0F4A-23F6-0B09F3B19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8A8F4-5A04-ABFB-54F9-A7F033523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97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85DBA-0AF9-6FEA-94F3-D49A82928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7932D-6491-818E-185E-DD4A953FA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D7E8C-9801-732F-2491-F36BD71A7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356F8-7B0D-7040-4436-88D131370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EB7B1-CAEE-645D-7A0F-4C78762C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835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0D9C6-B20D-4F18-7BA8-7A682A92C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FEC05-D22F-44C8-3744-D1006F8E19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2F706-BFA3-AAA9-51A4-685A569A2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02904-5023-151B-3011-FE54CA44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979BF-32B3-CE8F-EB18-BDDD159E5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076EED-0A4E-2C3E-D9F7-B8DFE1E9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394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4700D-BF61-F44B-4471-76D95D582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C6CCE-0959-ECDA-E8CD-086F73F91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CD51F3-98A6-D226-4B3A-3107B7BDF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F23626-2486-F43F-4E30-F995841469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36F1F0-A8E8-B105-B59F-767A6DDD87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549FFE-74BC-4B4A-8370-3D76F1E4F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949D0C-4AD5-078C-AE86-0917BC155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420CE0-4962-2AC3-D1D6-43D07311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07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A607A-C0D0-3F6A-EE2C-60726DD00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B75316-52FE-9B55-7673-A98ED003D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6E1E92-52E1-EB0B-945F-4A68A7E68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44158-098D-B572-B121-3260E0009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4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BED80F-B202-B061-3C48-8A4F1FC47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0E85CB-1C64-5544-8D27-E6FA5F0B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D8BFE-275A-BA34-B20B-9428E10F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57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85DBA-0AF9-6FEA-94F3-D49A82928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7932D-6491-818E-185E-DD4A953FA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D7E8C-9801-732F-2491-F36BD71A7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356F8-7B0D-7040-4436-88D131370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EB7B1-CAEE-645D-7A0F-4C78762C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703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3758-8AF1-520E-5356-862A9D47F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41D1B-12FB-5A38-A4BE-4BC6829BE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79B977-DDEA-2BB8-4A53-243696C30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7295EE-D939-41B0-0312-149EFA93F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FED61-2129-625F-53DD-857D9EB49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F23F5-3B4E-AD7E-46F0-2D64441F2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37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14681-8DAB-ECEF-0C77-5C366F86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B81BF-5585-2265-A858-F31BED4A16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A09AD-BDD2-2A0A-A810-CE36D266D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FC2A8-9C92-DFD5-C457-3877C995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A2F86-CAB6-DFE0-C5F6-D771FD2F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ED496-F2F3-251D-BA35-7AEC478AB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333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F8441-8098-89B8-3BF4-48951BA7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516927-0F94-10D6-EE4B-33D06B2E6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3C189-C4C9-B6D1-0D96-D38B1DD49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AC823-92B8-F3F9-3A9D-78D9B629D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F77B2-FA35-4DA4-7EA6-30838DEC7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114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3807AE-88C0-2448-F819-058C84DE22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54EE79-3E16-B62A-F093-2355BB589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E94FC-49ED-499D-17FA-E028FEC2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5FCE9-BE24-DABE-375B-255EE627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44A7A-9170-C529-3DBD-D6F010218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5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0D9C6-B20D-4F18-7BA8-7A682A92C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FEC05-D22F-44C8-3744-D1006F8E19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2F706-BFA3-AAA9-51A4-685A569A2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02904-5023-151B-3011-FE54CA44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979BF-32B3-CE8F-EB18-BDDD159E5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076EED-0A4E-2C3E-D9F7-B8DFE1E9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97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4700D-BF61-F44B-4471-76D95D582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C6CCE-0959-ECDA-E8CD-086F73F91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CD51F3-98A6-D226-4B3A-3107B7BDF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F23626-2486-F43F-4E30-F995841469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36F1F0-A8E8-B105-B59F-767A6DDD87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549FFE-74BC-4B4A-8370-3D76F1E4F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949D0C-4AD5-078C-AE86-0917BC155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420CE0-4962-2AC3-D1D6-43D07311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36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A607A-C0D0-3F6A-EE2C-60726DD00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B75316-52FE-9B55-7673-A98ED003D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6E1E92-52E1-EB0B-945F-4A68A7E68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44158-098D-B572-B121-3260E0009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38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BED80F-B202-B061-3C48-8A4F1FC47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0E85CB-1C64-5544-8D27-E6FA5F0B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D8BFE-275A-BA34-B20B-9428E10F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86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3758-8AF1-520E-5356-862A9D47F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41D1B-12FB-5A38-A4BE-4BC6829BE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79B977-DDEA-2BB8-4A53-243696C30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7295EE-D939-41B0-0312-149EFA93F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FED61-2129-625F-53DD-857D9EB49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F23F5-3B4E-AD7E-46F0-2D64441F2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50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14681-8DAB-ECEF-0C77-5C366F86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B81BF-5585-2265-A858-F31BED4A16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A09AD-BDD2-2A0A-A810-CE36D266D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FC2A8-9C92-DFD5-C457-3877C995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A2F86-CAB6-DFE0-C5F6-D771FD2F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ED496-F2F3-251D-BA35-7AEC478AB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63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733600-BDDB-9D0F-C9FF-C56ECE879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3D3C9-2E7B-2527-6071-D9C1F456F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C01BD-76DE-4621-6413-67B26C465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EE0A1-50CB-0DE3-0E28-DC735DDE7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1E90F-5382-A9F5-2A9F-F2465538D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78EF1CB-B045-0CF5-B461-C951E0D290C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3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733600-BDDB-9D0F-C9FF-C56ECE879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3D3C9-2E7B-2527-6071-D9C1F456F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C01BD-76DE-4621-6413-67B26C465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EE0A1-50CB-0DE3-0E28-DC735DDE7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1E90F-5382-A9F5-2A9F-F2465538D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3EE3A1-567B-C42C-B420-5E09E66D035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7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D2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733600-BDDB-9D0F-C9FF-C56ECE879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3D3C9-2E7B-2527-6071-D9C1F456F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C01BD-76DE-4621-6413-67B26C465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0CD00-1334-E04B-87D8-BA51650A4A1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EE0A1-50CB-0DE3-0E28-DC735DDE7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1E90F-5382-A9F5-2A9F-F2465538D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DC603-8ED0-F34C-8795-F6E149CC135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17B116-B0BD-E481-FA27-F1CA37CBFF8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599849" y="6114354"/>
            <a:ext cx="3252505" cy="39443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133E31A-3DB1-382F-BC4E-A452BB33679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34901" y="5925788"/>
            <a:ext cx="500870" cy="73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8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F467C-76E5-A38C-4515-7D89709E47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884898" cy="2133599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Dignity and Respect Initiative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E7B430-BA51-B1DA-58C1-E1BE753267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56672"/>
            <a:ext cx="9144000" cy="1655762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Work Smarter Together Conference 2023</a:t>
            </a:r>
          </a:p>
          <a:p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Rory Carey and Marcellina Fogarty</a:t>
            </a:r>
          </a:p>
        </p:txBody>
      </p:sp>
    </p:spTree>
    <p:extLst>
      <p:ext uri="{BB962C8B-B14F-4D97-AF65-F5344CB8AC3E}">
        <p14:creationId xmlns:p14="http://schemas.microsoft.com/office/powerpoint/2010/main" val="310220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2D524-9588-42F0-8860-FD530260A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163824" cy="5256371"/>
          </a:xfrm>
        </p:spPr>
        <p:txBody>
          <a:bodyPr>
            <a:normAutofit/>
          </a:bodyPr>
          <a:lstStyle/>
          <a:p>
            <a:r>
              <a:rPr lang="en-IE" sz="3000" b="1" dirty="0">
                <a:solidFill>
                  <a:schemeClr val="accent3">
                    <a:lumMod val="50000"/>
                  </a:schemeClr>
                </a:solidFill>
              </a:rPr>
              <a:t>Dignity and Respect Review &amp; Implementation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3591833-A99A-40B7-B7BB-D19DAB6242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1189099"/>
              </p:ext>
            </p:extLst>
          </p:nvPr>
        </p:nvGraphicFramePr>
        <p:xfrm>
          <a:off x="4517136" y="110691"/>
          <a:ext cx="7242048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id="{413605A0-2AFC-4ACA-B4D9-0D7D390E6FDB}"/>
              </a:ext>
            </a:extLst>
          </p:cNvPr>
          <p:cNvSpPr/>
          <p:nvPr/>
        </p:nvSpPr>
        <p:spPr>
          <a:xfrm>
            <a:off x="4517136" y="5892629"/>
            <a:ext cx="7585028" cy="854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9F4F95-45F8-45BD-B119-92AC43D3E158}"/>
              </a:ext>
            </a:extLst>
          </p:cNvPr>
          <p:cNvSpPr txBox="1"/>
          <p:nvPr/>
        </p:nvSpPr>
        <p:spPr>
          <a:xfrm>
            <a:off x="6258240" y="6117923"/>
            <a:ext cx="5043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Cultural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2916049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DE4088-CD1A-C5FF-531C-9B93E7BB99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6" t="17010" r="20500" b="5209"/>
          <a:stretch/>
        </p:blipFill>
        <p:spPr>
          <a:xfrm>
            <a:off x="154745" y="193430"/>
            <a:ext cx="7301132" cy="6471139"/>
          </a:xfrm>
          <a:prstGeom prst="rect">
            <a:avLst/>
          </a:prstGeom>
        </p:spPr>
      </p:pic>
      <p:pic>
        <p:nvPicPr>
          <p:cNvPr id="4" name="Google Shape;135;p4" descr="A picture containing text&#10;&#10;Description automatically generated">
            <a:extLst>
              <a:ext uri="{FF2B5EF4-FFF2-40B4-BE49-F238E27FC236}">
                <a16:creationId xmlns:a16="http://schemas.microsoft.com/office/drawing/2014/main" id="{998FAF86-7A1A-38EE-9CAC-6AC482C3D2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6770" r="42104" b="-1"/>
          <a:stretch/>
        </p:blipFill>
        <p:spPr>
          <a:xfrm>
            <a:off x="7927813" y="0"/>
            <a:ext cx="3917185" cy="3601329"/>
          </a:xfrm>
          <a:custGeom>
            <a:avLst/>
            <a:gdLst/>
            <a:ahLst/>
            <a:cxnLst/>
            <a:rect l="l" t="t" r="r" b="b"/>
            <a:pathLst>
              <a:path w="5298683" h="6097438" extrusionOk="0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D8D099-C957-EB34-38CF-593D33713DAE}"/>
              </a:ext>
            </a:extLst>
          </p:cNvPr>
          <p:cNvSpPr txBox="1"/>
          <p:nvPr/>
        </p:nvSpPr>
        <p:spPr>
          <a:xfrm>
            <a:off x="7723164" y="3713870"/>
            <a:ext cx="41218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3 Full-Time Support Advisers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Support to Employees and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Satellite Clinics in the Student Village and Blackrock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Outreach across the UCD (including areas such as clinical sites and Lyons farm)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Arranging seminars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31920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67C053-E9D9-D8B1-F3B2-341C58EAC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81" y="-182880"/>
            <a:ext cx="4044168" cy="5392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6B76D2-3F08-9A95-BCB9-6865D23DC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853" y="-182880"/>
            <a:ext cx="3833153" cy="4431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98495F-C9BB-34A9-EFDA-28AA30F44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839" y="-14068"/>
            <a:ext cx="3550480" cy="5054600"/>
          </a:xfrm>
          <a:prstGeom prst="rect">
            <a:avLst/>
          </a:prstGeom>
        </p:spPr>
      </p:pic>
      <p:pic>
        <p:nvPicPr>
          <p:cNvPr id="12" name="Google Shape;130;p3" descr="A group of people standing in a room with a sign&#10;&#10;Description automatically generated with low confidence">
            <a:extLst>
              <a:ext uri="{FF2B5EF4-FFF2-40B4-BE49-F238E27FC236}">
                <a16:creationId xmlns:a16="http://schemas.microsoft.com/office/drawing/2014/main" id="{44579756-B73D-F689-C456-0B992E3BC2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2564" b="9605"/>
          <a:stretch/>
        </p:blipFill>
        <p:spPr>
          <a:xfrm>
            <a:off x="9197668" y="3605626"/>
            <a:ext cx="3116219" cy="3629465"/>
          </a:xfrm>
          <a:custGeom>
            <a:avLst/>
            <a:gdLst/>
            <a:ahLst/>
            <a:cxnLst/>
            <a:rect l="l" t="t" r="r" b="b"/>
            <a:pathLst>
              <a:path w="4041336" h="4193763" extrusionOk="0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3" name="Picture 12" descr="A picture containing text, floor, indoor, orange&#10;&#10;Description automatically generated">
            <a:extLst>
              <a:ext uri="{FF2B5EF4-FFF2-40B4-BE49-F238E27FC236}">
                <a16:creationId xmlns:a16="http://schemas.microsoft.com/office/drawing/2014/main" id="{F749FA97-6BFE-AA82-2529-C9ED370A53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9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1109" y="3835028"/>
            <a:ext cx="6626300" cy="3022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711509-4A26-E8DA-1A99-B74E45B013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385" t="17625" r="35846" b="8903"/>
          <a:stretch/>
        </p:blipFill>
        <p:spPr>
          <a:xfrm>
            <a:off x="591713" y="4051494"/>
            <a:ext cx="1636363" cy="28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11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6FC46F-6829-1BA1-8C22-8DF27F1D67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14" b="12392"/>
          <a:stretch/>
        </p:blipFill>
        <p:spPr>
          <a:xfrm>
            <a:off x="506437" y="168812"/>
            <a:ext cx="10747717" cy="45579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408E63-F08E-3C32-B5DA-F8FCD3379AF1}"/>
              </a:ext>
            </a:extLst>
          </p:cNvPr>
          <p:cNvSpPr txBox="1"/>
          <p:nvPr/>
        </p:nvSpPr>
        <p:spPr>
          <a:xfrm>
            <a:off x="1477108" y="4981419"/>
            <a:ext cx="72026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Three Tiers of Training</a:t>
            </a:r>
          </a:p>
          <a:p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Specialist Supports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People Manager face-to face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Online Training including Bystander – all employees and students </a:t>
            </a:r>
            <a:endParaRPr lang="en-IE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434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2" descr="5 Key Learnings From One Year Of Running A Small Business - Alignable">
            <a:extLst>
              <a:ext uri="{FF2B5EF4-FFF2-40B4-BE49-F238E27FC236}">
                <a16:creationId xmlns:a16="http://schemas.microsoft.com/office/drawing/2014/main" id="{F241D2B0-3543-9779-9A11-B7D42037E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r="-1" b="-1"/>
          <a:stretch/>
        </p:blipFill>
        <p:spPr bwMode="auto">
          <a:xfrm>
            <a:off x="20" y="10"/>
            <a:ext cx="994706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426E18-8BB5-F07D-4229-8878FAD0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209" y="103062"/>
            <a:ext cx="3633746" cy="1588422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Learnings</a:t>
            </a:r>
            <a:endParaRPr lang="en-IE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31A9B-325D-E2D3-4C23-9D9BF16D2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9236" y="1794536"/>
            <a:ext cx="4260045" cy="3875019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>
                <a:solidFill>
                  <a:schemeClr val="accent3">
                    <a:lumMod val="50000"/>
                  </a:schemeClr>
                </a:solidFill>
              </a:rPr>
              <a:t>Listening to the UCD Community</a:t>
            </a:r>
          </a:p>
          <a:p>
            <a:r>
              <a:rPr lang="en-US" sz="1900" dirty="0">
                <a:solidFill>
                  <a:schemeClr val="accent3">
                    <a:lumMod val="50000"/>
                  </a:schemeClr>
                </a:solidFill>
              </a:rPr>
              <a:t>Shared Ownership across key stakeholder areas</a:t>
            </a:r>
          </a:p>
          <a:p>
            <a:r>
              <a:rPr lang="en-US" sz="1900" dirty="0">
                <a:solidFill>
                  <a:schemeClr val="accent3">
                    <a:lumMod val="50000"/>
                  </a:schemeClr>
                </a:solidFill>
              </a:rPr>
              <a:t>Partnership with students</a:t>
            </a:r>
          </a:p>
          <a:p>
            <a:r>
              <a:rPr lang="en-US" sz="1900" dirty="0">
                <a:solidFill>
                  <a:schemeClr val="accent3">
                    <a:lumMod val="50000"/>
                  </a:schemeClr>
                </a:solidFill>
              </a:rPr>
              <a:t>Engagement with external bodies</a:t>
            </a:r>
          </a:p>
          <a:p>
            <a:r>
              <a:rPr lang="en-US" sz="1900" dirty="0">
                <a:solidFill>
                  <a:schemeClr val="accent3">
                    <a:lumMod val="50000"/>
                  </a:schemeClr>
                </a:solidFill>
              </a:rPr>
              <a:t>Constantly evolving policies and processes</a:t>
            </a:r>
          </a:p>
          <a:p>
            <a:r>
              <a:rPr lang="en-US" sz="1900" dirty="0">
                <a:solidFill>
                  <a:schemeClr val="accent3">
                    <a:lumMod val="50000"/>
                  </a:schemeClr>
                </a:solidFill>
              </a:rPr>
              <a:t>Multipronged approach to achieve culture change</a:t>
            </a:r>
          </a:p>
          <a:p>
            <a:r>
              <a:rPr lang="en-US" sz="1900" dirty="0">
                <a:solidFill>
                  <a:schemeClr val="accent3">
                    <a:lumMod val="50000"/>
                  </a:schemeClr>
                </a:solidFill>
              </a:rPr>
              <a:t>Resources</a:t>
            </a:r>
          </a:p>
          <a:p>
            <a:pPr marL="0" indent="0">
              <a:buNone/>
            </a:pPr>
            <a:br>
              <a:rPr lang="en-US" sz="1900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900" b="1" i="1" dirty="0">
                <a:solidFill>
                  <a:schemeClr val="accent6">
                    <a:lumMod val="50000"/>
                  </a:schemeClr>
                </a:solidFill>
              </a:rPr>
              <a:t>Key Message: Push the boundaries and be innovative!</a:t>
            </a:r>
          </a:p>
          <a:p>
            <a:endParaRPr lang="en-IE" sz="1300" dirty="0"/>
          </a:p>
        </p:txBody>
      </p:sp>
    </p:spTree>
    <p:extLst>
      <p:ext uri="{BB962C8B-B14F-4D97-AF65-F5344CB8AC3E}">
        <p14:creationId xmlns:p14="http://schemas.microsoft.com/office/powerpoint/2010/main" val="623294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15C65B-6001-F891-4564-805BC6A5BAC9}"/>
              </a:ext>
            </a:extLst>
          </p:cNvPr>
          <p:cNvSpPr txBox="1"/>
          <p:nvPr/>
        </p:nvSpPr>
        <p:spPr>
          <a:xfrm>
            <a:off x="0" y="2645228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4077"/>
                </a:solidFill>
                <a:latin typeface="Bliss 2 Regular" panose="02000506030000020004" pitchFamily="2" charset="0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653316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188</Words>
  <Application>Microsoft Office PowerPoint</Application>
  <PresentationFormat>Widescreen</PresentationFormat>
  <Paragraphs>40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Meiryo</vt:lpstr>
      <vt:lpstr>Arial</vt:lpstr>
      <vt:lpstr>Bliss 2 Regular</vt:lpstr>
      <vt:lpstr>Calibri</vt:lpstr>
      <vt:lpstr>Calibri Light</vt:lpstr>
      <vt:lpstr>Office Theme</vt:lpstr>
      <vt:lpstr>1_Office Theme</vt:lpstr>
      <vt:lpstr>2_Office Theme</vt:lpstr>
      <vt:lpstr>Dignity and Respect Initiative</vt:lpstr>
      <vt:lpstr>Dignity and Respect Review &amp; Implementation</vt:lpstr>
      <vt:lpstr>PowerPoint Presentation</vt:lpstr>
      <vt:lpstr>PowerPoint Presentation</vt:lpstr>
      <vt:lpstr>PowerPoint Presentation</vt:lpstr>
      <vt:lpstr>Learnings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McKay</dc:creator>
  <cp:lastModifiedBy>Marcellina Fogarty</cp:lastModifiedBy>
  <cp:revision>15</cp:revision>
  <dcterms:created xsi:type="dcterms:W3CDTF">2022-08-31T09:29:47Z</dcterms:created>
  <dcterms:modified xsi:type="dcterms:W3CDTF">2023-03-23T06:41:36Z</dcterms:modified>
</cp:coreProperties>
</file>