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Calibri" panose="020F0502020204030204" pitchFamily="34" charset="0"/>
      <p:regular r:id="rId18"/>
      <p:bold r:id="rId19"/>
      <p:italic r:id="rId20"/>
      <p:boldItalic r:id="rId21"/>
    </p:embeddedFont>
    <p:embeddedFont>
      <p:font typeface="Nunito" pitchFamily="2" charset="0"/>
      <p:regular r:id="rId22"/>
      <p:bold r:id="rId23"/>
      <p:italic r:id="rId24"/>
      <p:boldItalic r:id="rId25"/>
    </p:embeddedFont>
    <p:embeddedFont>
      <p:font typeface="Raleway" pitchFamily="2" charset="0"/>
      <p:regular r:id="rId26"/>
      <p:bold r:id="rId27"/>
      <p:italic r:id="rId28"/>
      <p:boldItalic r:id="rId29"/>
    </p:embeddedFont>
    <p:embeddedFont>
      <p:font typeface="Raleway ExtraBold" pitchFamily="2" charset="0"/>
      <p:bold r:id="rId30"/>
      <p:boldItalic r:id="rId31"/>
    </p:embeddedFont>
    <p:embeddedFont>
      <p:font typeface="Raleway Light" pitchFamily="2" charset="0"/>
      <p:regular r:id="rId32"/>
      <p:bold r:id="rId33"/>
      <p:italic r:id="rId34"/>
      <p:boldItalic r:id="rId35"/>
    </p:embeddedFont>
    <p:embeddedFont>
      <p:font typeface="Raleway Medium" pitchFamily="2" charset="0"/>
      <p:regular r:id="rId36"/>
      <p:bold r:id="rId37"/>
      <p:italic r:id="rId38"/>
      <p:boldItalic r:id="rId39"/>
    </p:embeddedFont>
    <p:embeddedFont>
      <p:font typeface="Raleway SemiBold" pitchFamily="2" charset="0"/>
      <p:regular r:id="rId40"/>
      <p:bold r:id="rId41"/>
      <p:italic r:id="rId42"/>
      <p:boldItalic r:id="rId43"/>
    </p:embeddedFont>
    <p:embeddedFont>
      <p:font typeface="Satisfy" panose="020B0604020202020204"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jAGiAzoIc/TjzfFYAl+7eJRKoHi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80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font" Target="fonts/font25.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2.fntdata"/><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font" Target="fonts/font2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font" Target="fonts/font26.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openxmlformats.org/officeDocument/2006/relationships/presProps" Target="presProps.xml"/><Relationship Id="rId20" Type="http://schemas.openxmlformats.org/officeDocument/2006/relationships/font" Target="fonts/font3.fntdata"/><Relationship Id="rId41"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g218b9a1aec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 name="Google Shape;34;g218b9a1aecc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100" b="0" i="0" u="none" strike="noStrike">
                <a:solidFill>
                  <a:srgbClr val="241F21"/>
                </a:solidFill>
                <a:latin typeface="Nunito"/>
                <a:ea typeface="Nunito"/>
                <a:cs typeface="Nunito"/>
                <a:sym typeface="Nunito"/>
              </a:rPr>
              <a:t>Make your brand visible on all relevant platforms;</a:t>
            </a:r>
            <a:endParaRPr/>
          </a:p>
          <a:p>
            <a:pPr marL="457200" marR="0" lvl="0" indent="-317500" algn="l" rtl="0">
              <a:lnSpc>
                <a:spcPct val="100000"/>
              </a:lnSpc>
              <a:spcBef>
                <a:spcPts val="0"/>
              </a:spcBef>
              <a:spcAft>
                <a:spcPts val="0"/>
              </a:spcAft>
              <a:buClr>
                <a:srgbClr val="000000"/>
              </a:buClr>
              <a:buSzPts val="1400"/>
              <a:buFont typeface="Arial"/>
              <a:buChar char="●"/>
            </a:pPr>
            <a:r>
              <a:rPr lang="en" sz="1100" b="0" i="0" u="none" strike="noStrike">
                <a:solidFill>
                  <a:srgbClr val="241F21"/>
                </a:solidFill>
                <a:latin typeface="Nunito"/>
                <a:ea typeface="Nunito"/>
                <a:cs typeface="Nunito"/>
                <a:sym typeface="Nunito"/>
              </a:rPr>
              <a:t>Ask colleagues in other campus locations to display your content </a:t>
            </a:r>
            <a:endParaRPr/>
          </a:p>
          <a:p>
            <a:pPr marL="457200" marR="0" lvl="0" indent="-317500" algn="l" rtl="0">
              <a:lnSpc>
                <a:spcPct val="100000"/>
              </a:lnSpc>
              <a:spcBef>
                <a:spcPts val="0"/>
              </a:spcBef>
              <a:spcAft>
                <a:spcPts val="0"/>
              </a:spcAft>
              <a:buClr>
                <a:srgbClr val="000000"/>
              </a:buClr>
              <a:buSzPts val="1400"/>
              <a:buFont typeface="Arial"/>
              <a:buChar char="●"/>
            </a:pPr>
            <a:r>
              <a:rPr lang="en" sz="1100" b="0" i="0" u="none" strike="noStrike">
                <a:solidFill>
                  <a:srgbClr val="241F21"/>
                </a:solidFill>
                <a:latin typeface="Nunito"/>
                <a:ea typeface="Nunito"/>
                <a:cs typeface="Nunito"/>
                <a:sym typeface="Nunito"/>
              </a:rPr>
              <a:t>Strengthen your brand by establishing and maintaining brand consistency.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 sz="1800" b="0" i="0" u="none" strike="noStrike">
                <a:solidFill>
                  <a:srgbClr val="241F21"/>
                </a:solidFill>
                <a:latin typeface="Nunito"/>
                <a:ea typeface="Nunito"/>
                <a:cs typeface="Nunito"/>
                <a:sym typeface="Nunito"/>
              </a:rPr>
              <a:t>Don’t be shy. Tag people powerful people. Just make sure you that what they do is relevant to what you’re trying to achieve. </a:t>
            </a:r>
            <a:endParaRPr/>
          </a:p>
          <a:p>
            <a:pPr marL="457200" lvl="0" indent="-317500" algn="l" rtl="0">
              <a:lnSpc>
                <a:spcPct val="100000"/>
              </a:lnSpc>
              <a:spcBef>
                <a:spcPts val="0"/>
              </a:spcBef>
              <a:spcAft>
                <a:spcPts val="0"/>
              </a:spcAft>
              <a:buSzPts val="1400"/>
              <a:buChar char="●"/>
            </a:pPr>
            <a:r>
              <a:rPr lang="en" sz="1800" b="0" i="0" u="none" strike="noStrike">
                <a:solidFill>
                  <a:srgbClr val="241F21"/>
                </a:solidFill>
                <a:latin typeface="Nunito"/>
                <a:ea typeface="Nunito"/>
                <a:cs typeface="Nunito"/>
                <a:sym typeface="Nunito"/>
              </a:rPr>
              <a:t>Minister for Justice and Minister for Further and Higher Education, Research, Innovation and Science, Simon Harris, called it ‘an excellent initiative’ and went on to say he was working on rolling out a number of initiatives in this area this academic year. </a:t>
            </a:r>
            <a:endParaRPr b="0"/>
          </a:p>
          <a:p>
            <a:pPr marL="457200" lvl="0" indent="-317500" algn="l" rtl="0">
              <a:lnSpc>
                <a:spcPct val="100000"/>
              </a:lnSpc>
              <a:spcBef>
                <a:spcPts val="0"/>
              </a:spcBef>
              <a:spcAft>
                <a:spcPts val="0"/>
              </a:spcAft>
              <a:buSzPts val="1400"/>
              <a:buChar char="●"/>
            </a:pPr>
            <a:r>
              <a:rPr lang="en" sz="1800" b="0" i="0" u="none" strike="noStrike">
                <a:solidFill>
                  <a:srgbClr val="241F21"/>
                </a:solidFill>
                <a:latin typeface="Nunito"/>
                <a:ea typeface="Nunito"/>
                <a:cs typeface="Nunito"/>
                <a:sym typeface="Nunito"/>
              </a:rPr>
              <a:t>Hazel Chu, former Lord Mayor of Dublin and Green Party Councillor praised the ‘excellent work’, and added that she hoped other institutions and organisations to follow suit</a:t>
            </a:r>
            <a:endParaRPr b="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18b9a1aec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g218b9a1aecc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Lessons learnt - what we would do differently  - what we changes or how adapted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45" name="Google Shape;14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a:t>With the education piece out of the way, the University were able to focus on promoting the eco-credentials of the product;</a:t>
            </a:r>
            <a:endParaRPr/>
          </a:p>
          <a:p>
            <a:pPr marL="457200" marR="0" lvl="0" indent="-317500" algn="l" rtl="0">
              <a:lnSpc>
                <a:spcPct val="100000"/>
              </a:lnSpc>
              <a:spcBef>
                <a:spcPts val="0"/>
              </a:spcBef>
              <a:spcAft>
                <a:spcPts val="0"/>
              </a:spcAft>
              <a:buClr>
                <a:srgbClr val="000000"/>
              </a:buClr>
              <a:buSzPts val="1400"/>
              <a:buFont typeface="Arial"/>
              <a:buChar char="●"/>
            </a:pPr>
            <a:r>
              <a:rPr lang="en"/>
              <a:t>The University </a:t>
            </a:r>
            <a:r>
              <a:rPr lang="en" sz="1800" b="0" i="0" u="none" strike="noStrike">
                <a:solidFill>
                  <a:srgbClr val="241F21"/>
                </a:solidFill>
                <a:latin typeface="Nunito"/>
                <a:ea typeface="Nunito"/>
                <a:cs typeface="Nunito"/>
                <a:sym typeface="Nunito"/>
              </a:rPr>
              <a:t>design brief specified: no images of people, use of neutral colours, and neutral language, with dignity for all in mind;</a:t>
            </a:r>
            <a:endParaRPr sz="1800" b="0" i="0" u="none" strike="noStrike">
              <a:solidFill>
                <a:srgbClr val="241F21"/>
              </a:solidFill>
              <a:latin typeface="Nunito"/>
              <a:ea typeface="Nunito"/>
              <a:cs typeface="Nunito"/>
              <a:sym typeface="Nunito"/>
            </a:endParaRPr>
          </a:p>
          <a:p>
            <a:pPr marL="457200" marR="0" lvl="0" indent="-317500" algn="l" rtl="0">
              <a:lnSpc>
                <a:spcPct val="100000"/>
              </a:lnSpc>
              <a:spcBef>
                <a:spcPts val="0"/>
              </a:spcBef>
              <a:spcAft>
                <a:spcPts val="0"/>
              </a:spcAft>
              <a:buClr>
                <a:srgbClr val="000000"/>
              </a:buClr>
              <a:buSzPts val="1400"/>
              <a:buFont typeface="Arial"/>
              <a:buChar char="●"/>
            </a:pPr>
            <a:r>
              <a:rPr lang="en" sz="1800" b="0" i="0" u="none" strike="noStrike">
                <a:solidFill>
                  <a:srgbClr val="241F21"/>
                </a:solidFill>
                <a:latin typeface="Nunito"/>
                <a:ea typeface="Nunito"/>
                <a:cs typeface="Nunito"/>
                <a:sym typeface="Nunito"/>
              </a:rPr>
              <a:t>The language continued in the same vein as the Library campaign: ‘No one’, ‘for anyone’, and ‘Free’.</a:t>
            </a:r>
            <a:endParaRPr b="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b6874fd635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64" name="Google Shape;164;g1b6874fd63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g218b9a1aecc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6" name="Google Shape;46;g218b9a1aecc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1b62688b0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g21b62688b0d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1b62688b0d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g21b62688b0d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endParaRPr b="0"/>
          </a:p>
          <a:p>
            <a:pPr marL="457200" lvl="0" indent="-317500" algn="l" rtl="0">
              <a:lnSpc>
                <a:spcPct val="100000"/>
              </a:lnSpc>
              <a:spcBef>
                <a:spcPts val="0"/>
              </a:spcBef>
              <a:spcAft>
                <a:spcPts val="0"/>
              </a:spcAft>
              <a:buSzPts val="1400"/>
              <a:buChar char="●"/>
            </a:pPr>
            <a:r>
              <a:rPr lang="en" sz="1800" b="0" i="0" u="none" strike="noStrike">
                <a:solidFill>
                  <a:srgbClr val="241F21"/>
                </a:solidFill>
                <a:latin typeface="Nunito"/>
                <a:ea typeface="Nunito"/>
                <a:cs typeface="Nunito"/>
                <a:sym typeface="Nunito"/>
              </a:rPr>
              <a:t>The concept was influenced by the term, ‘People Have Periods’. A term used by Callaly, a femcare start-up.</a:t>
            </a:r>
            <a:endParaRPr/>
          </a:p>
          <a:p>
            <a:pPr marL="457200" lvl="0" indent="-317500" algn="l" rtl="0">
              <a:lnSpc>
                <a:spcPct val="100000"/>
              </a:lnSpc>
              <a:spcBef>
                <a:spcPts val="0"/>
              </a:spcBef>
              <a:spcAft>
                <a:spcPts val="0"/>
              </a:spcAft>
              <a:buSzPts val="1400"/>
              <a:buChar char="●"/>
            </a:pPr>
            <a:r>
              <a:rPr lang="en" sz="1800" b="0" i="0" u="none" strike="noStrike">
                <a:solidFill>
                  <a:srgbClr val="241F21"/>
                </a:solidFill>
                <a:latin typeface="Nunito"/>
                <a:ea typeface="Nunito"/>
                <a:cs typeface="Nunito"/>
                <a:sym typeface="Nunito"/>
              </a:rPr>
              <a:t>We wanted our campaign to speak to every member of the UCD community</a:t>
            </a:r>
            <a:endParaRPr/>
          </a:p>
          <a:p>
            <a:pPr marL="457200" lvl="0" indent="-317500" algn="l" rtl="0">
              <a:lnSpc>
                <a:spcPct val="100000"/>
              </a:lnSpc>
              <a:spcBef>
                <a:spcPts val="0"/>
              </a:spcBef>
              <a:spcAft>
                <a:spcPts val="0"/>
              </a:spcAft>
              <a:buSzPts val="1400"/>
              <a:buChar char="●"/>
            </a:pPr>
            <a:r>
              <a:rPr lang="en" sz="1800" b="0" i="0" u="none" strike="noStrike">
                <a:solidFill>
                  <a:srgbClr val="241F21"/>
                </a:solidFill>
                <a:latin typeface="Nunito"/>
                <a:ea typeface="Nunito"/>
                <a:cs typeface="Nunito"/>
                <a:sym typeface="Nunito"/>
              </a:rPr>
              <a:t>However:</a:t>
            </a:r>
            <a:endParaRPr/>
          </a:p>
          <a:p>
            <a:pPr marL="914400" lvl="1" indent="-317500" algn="l" rtl="0">
              <a:lnSpc>
                <a:spcPct val="100000"/>
              </a:lnSpc>
              <a:spcBef>
                <a:spcPts val="0"/>
              </a:spcBef>
              <a:spcAft>
                <a:spcPts val="0"/>
              </a:spcAft>
              <a:buSzPts val="1400"/>
              <a:buChar char="○"/>
            </a:pPr>
            <a:r>
              <a:rPr lang="en" sz="1800" b="0" i="0" u="none" strike="noStrike">
                <a:solidFill>
                  <a:srgbClr val="241F21"/>
                </a:solidFill>
                <a:latin typeface="Nunito"/>
                <a:ea typeface="Nunito"/>
                <a:cs typeface="Nunito"/>
                <a:sym typeface="Nunito"/>
              </a:rPr>
              <a:t>Production took a lot longer as we had to create artwork for a cast of 7</a:t>
            </a:r>
            <a:endParaRPr/>
          </a:p>
          <a:p>
            <a:pPr marL="1371600" marR="0" lvl="2" indent="-317500" algn="l" rtl="0">
              <a:lnSpc>
                <a:spcPct val="100000"/>
              </a:lnSpc>
              <a:spcBef>
                <a:spcPts val="0"/>
              </a:spcBef>
              <a:spcAft>
                <a:spcPts val="0"/>
              </a:spcAft>
              <a:buClr>
                <a:srgbClr val="000000"/>
              </a:buClr>
              <a:buSzPts val="1400"/>
              <a:buFont typeface="Arial"/>
              <a:buChar char="○"/>
            </a:pPr>
            <a:r>
              <a:rPr lang="en" sz="1800" b="0"/>
              <a:t>We missed a prime opportunity to launch before </a:t>
            </a:r>
            <a:r>
              <a:rPr lang="en" sz="1800" b="0" i="0">
                <a:solidFill>
                  <a:srgbClr val="202124"/>
                </a:solidFill>
                <a:latin typeface="Arial"/>
                <a:ea typeface="Arial"/>
                <a:cs typeface="Arial"/>
                <a:sym typeface="Arial"/>
              </a:rPr>
              <a:t>Munster Technological University </a:t>
            </a:r>
            <a:r>
              <a:rPr lang="en" sz="1800" b="0"/>
              <a:t>as the enormity of the task was under-estimated</a:t>
            </a:r>
            <a:endParaRPr sz="1800" b="0" i="0" u="none" strike="noStrike">
              <a:solidFill>
                <a:srgbClr val="241F21"/>
              </a:solidFill>
              <a:latin typeface="Nunito"/>
              <a:ea typeface="Nunito"/>
              <a:cs typeface="Nunito"/>
              <a:sym typeface="Nunito"/>
            </a:endParaRPr>
          </a:p>
          <a:p>
            <a:pPr marL="914400" marR="0" lvl="1" indent="-317500" algn="l" rtl="0">
              <a:lnSpc>
                <a:spcPct val="100000"/>
              </a:lnSpc>
              <a:spcBef>
                <a:spcPts val="0"/>
              </a:spcBef>
              <a:spcAft>
                <a:spcPts val="0"/>
              </a:spcAft>
              <a:buClr>
                <a:srgbClr val="000000"/>
              </a:buClr>
              <a:buSzPts val="1400"/>
              <a:buFont typeface="Arial"/>
              <a:buChar char="○"/>
            </a:pPr>
            <a:r>
              <a:rPr lang="en" sz="1800" b="0" i="0" u="none" strike="noStrike">
                <a:solidFill>
                  <a:srgbClr val="241F21"/>
                </a:solidFill>
                <a:latin typeface="Nunito"/>
                <a:ea typeface="Nunito"/>
                <a:cs typeface="Nunito"/>
                <a:sym typeface="Nunito"/>
              </a:rPr>
              <a:t>Being too prescriptive – there’s the danger that you might leave someone out (like a ‘thank you’ speech at the Oscars)</a:t>
            </a:r>
            <a:br>
              <a:rPr lang="en"/>
            </a:br>
            <a:endParaRPr/>
          </a:p>
        </p:txBody>
      </p:sp>
      <p:sp>
        <p:nvSpPr>
          <p:cNvPr id="88" name="Google Shape;8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r>
              <a:rPr lang="en" b="1"/>
              <a:t>The factors that made this campaign successful</a:t>
            </a:r>
            <a:endParaRPr/>
          </a:p>
          <a:p>
            <a:pPr marL="457200" marR="0" lvl="0" indent="-317500" algn="l" rtl="0">
              <a:lnSpc>
                <a:spcPct val="100000"/>
              </a:lnSpc>
              <a:spcBef>
                <a:spcPts val="0"/>
              </a:spcBef>
              <a:spcAft>
                <a:spcPts val="0"/>
              </a:spcAft>
              <a:buClr>
                <a:srgbClr val="000000"/>
              </a:buClr>
              <a:buSzPts val="1400"/>
              <a:buFont typeface="Arial"/>
              <a:buChar char="●"/>
            </a:pPr>
            <a:r>
              <a:rPr lang="en"/>
              <a:t>Location of dispensers were provided via the QR code</a:t>
            </a:r>
            <a:endParaRPr/>
          </a:p>
          <a:p>
            <a:pPr marL="457200" marR="0" lvl="0" indent="-317500" algn="l" rtl="0">
              <a:lnSpc>
                <a:spcPct val="100000"/>
              </a:lnSpc>
              <a:spcBef>
                <a:spcPts val="0"/>
              </a:spcBef>
              <a:spcAft>
                <a:spcPts val="0"/>
              </a:spcAft>
              <a:buClr>
                <a:srgbClr val="000000"/>
              </a:buClr>
              <a:buSzPts val="1400"/>
              <a:buFont typeface="Arial"/>
              <a:buChar char="●"/>
            </a:pPr>
            <a:r>
              <a:rPr lang="en" sz="1800" b="0" i="0" u="none" strike="noStrike">
                <a:solidFill>
                  <a:srgbClr val="241F21"/>
                </a:solidFill>
                <a:latin typeface="Nunito"/>
                <a:ea typeface="Nunito"/>
                <a:cs typeface="Nunito"/>
                <a:sym typeface="Nunito"/>
              </a:rPr>
              <a:t>Make your campaign as inclusive as possible by using imagery that speaks to everyone</a:t>
            </a:r>
            <a:endParaRPr b="0"/>
          </a:p>
          <a:p>
            <a:pPr marL="457200" lvl="0" indent="-317500" algn="l" rtl="0">
              <a:lnSpc>
                <a:spcPct val="100000"/>
              </a:lnSpc>
              <a:spcBef>
                <a:spcPts val="0"/>
              </a:spcBef>
              <a:spcAft>
                <a:spcPts val="0"/>
              </a:spcAft>
              <a:buSzPts val="1400"/>
              <a:buChar char="●"/>
            </a:pPr>
            <a:r>
              <a:rPr lang="en" sz="1800" b="0" i="0" u="none" strike="noStrike">
                <a:solidFill>
                  <a:srgbClr val="241F21"/>
                </a:solidFill>
                <a:latin typeface="Nunito"/>
                <a:ea typeface="Nunito"/>
                <a:cs typeface="Nunito"/>
                <a:sym typeface="Nunito"/>
              </a:rPr>
              <a:t>Using gender neutral language to include everyone:</a:t>
            </a:r>
            <a:endParaRPr/>
          </a:p>
          <a:p>
            <a:pPr marL="914400" lvl="1" indent="-317500" algn="l" rtl="0">
              <a:lnSpc>
                <a:spcPct val="100000"/>
              </a:lnSpc>
              <a:spcBef>
                <a:spcPts val="0"/>
              </a:spcBef>
              <a:spcAft>
                <a:spcPts val="0"/>
              </a:spcAft>
              <a:buSzPts val="1400"/>
              <a:buChar char="○"/>
            </a:pPr>
            <a:r>
              <a:rPr lang="en" sz="1800" b="0" i="0" u="none" strike="noStrike">
                <a:solidFill>
                  <a:srgbClr val="241F21"/>
                </a:solidFill>
                <a:latin typeface="Nunito"/>
                <a:ea typeface="Nunito"/>
                <a:cs typeface="Nunito"/>
                <a:sym typeface="Nunito"/>
              </a:rPr>
              <a:t>‘No one should have to go without sanitary products. We are working to eliminate period poverty by providing free pads and tampons. Please only take what you need’.</a:t>
            </a:r>
            <a:endParaRPr b="0"/>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800" b="0" i="0" u="none" strike="noStrike">
                <a:solidFill>
                  <a:srgbClr val="241F21"/>
                </a:solidFill>
                <a:latin typeface="Nunito"/>
                <a:ea typeface="Nunito"/>
                <a:cs typeface="Nunito"/>
                <a:sym typeface="Nunito"/>
              </a:rPr>
              <a:t>The UCD Library campaign used language that was clear, direct, inclusive, and gender-neutral and highlighted the ‘free’ angle. It was an educational and good news piece; </a:t>
            </a:r>
            <a:endParaRPr/>
          </a:p>
          <a:p>
            <a:pPr marL="457200" marR="0" lvl="0" indent="-317500" algn="l" rtl="0">
              <a:lnSpc>
                <a:spcPct val="100000"/>
              </a:lnSpc>
              <a:spcBef>
                <a:spcPts val="0"/>
              </a:spcBef>
              <a:spcAft>
                <a:spcPts val="0"/>
              </a:spcAft>
              <a:buClr>
                <a:srgbClr val="000000"/>
              </a:buClr>
              <a:buSzPts val="1400"/>
              <a:buFont typeface="Arial"/>
              <a:buChar char="●"/>
            </a:pPr>
            <a:r>
              <a:rPr lang="en" sz="1800" b="0" i="0" u="none" strike="noStrike">
                <a:solidFill>
                  <a:srgbClr val="241F21"/>
                </a:solidFill>
                <a:latin typeface="Nunito"/>
                <a:ea typeface="Nunito"/>
                <a:cs typeface="Nunito"/>
                <a:sym typeface="Nunito"/>
              </a:rPr>
              <a:t>When writing content for our social media channels we made sure that words like empowerment, confidence, well-being, dignity and respect were used;  </a:t>
            </a:r>
            <a:endParaRPr sz="1800" b="0" i="0" u="none" strike="noStrike">
              <a:solidFill>
                <a:srgbClr val="241F21"/>
              </a:solidFill>
              <a:latin typeface="Nunito"/>
              <a:ea typeface="Nunito"/>
              <a:cs typeface="Nunito"/>
              <a:sym typeface="Nunito"/>
            </a:endParaRPr>
          </a:p>
          <a:p>
            <a:pPr marL="457200" marR="0" lvl="0" indent="-317500" algn="l" rtl="0">
              <a:lnSpc>
                <a:spcPct val="100000"/>
              </a:lnSpc>
              <a:spcBef>
                <a:spcPts val="0"/>
              </a:spcBef>
              <a:spcAft>
                <a:spcPts val="0"/>
              </a:spcAft>
              <a:buClr>
                <a:srgbClr val="000000"/>
              </a:buClr>
              <a:buSzPts val="1400"/>
              <a:buFont typeface="Arial"/>
              <a:buChar char="●"/>
            </a:pPr>
            <a:r>
              <a:rPr lang="en" sz="1800" b="0" i="0" u="none" strike="noStrike">
                <a:solidFill>
                  <a:srgbClr val="241F21"/>
                </a:solidFill>
                <a:latin typeface="Nunito"/>
                <a:ea typeface="Nunito"/>
                <a:cs typeface="Nunito"/>
                <a:sym typeface="Nunito"/>
              </a:rPr>
              <a:t>Keep personality and messaging consistent.</a:t>
            </a:r>
            <a:endParaRPr sz="1800" b="0" i="0" u="none" strike="noStrike">
              <a:solidFill>
                <a:srgbClr val="241F21"/>
              </a:solidFill>
              <a:latin typeface="Nunito"/>
              <a:ea typeface="Nunito"/>
              <a:cs typeface="Nunito"/>
              <a:sym typeface="Nunito"/>
            </a:endParaRPr>
          </a:p>
          <a:p>
            <a:pPr marL="457200" marR="0" lvl="0" indent="-228600" algn="l" rtl="0">
              <a:lnSpc>
                <a:spcPct val="100000"/>
              </a:lnSpc>
              <a:spcBef>
                <a:spcPts val="0"/>
              </a:spcBef>
              <a:spcAft>
                <a:spcPts val="0"/>
              </a:spcAft>
              <a:buClr>
                <a:srgbClr val="000000"/>
              </a:buClr>
              <a:buSzPts val="1400"/>
              <a:buFont typeface="Arial"/>
              <a:buNone/>
            </a:pPr>
            <a:endParaRPr sz="1800" b="0" i="0" u="none" strike="noStrike">
              <a:solidFill>
                <a:srgbClr val="241F21"/>
              </a:solidFill>
              <a:latin typeface="Nunito"/>
              <a:ea typeface="Nunito"/>
              <a:cs typeface="Nunito"/>
              <a:sym typeface="Nunito"/>
            </a:endParaRPr>
          </a:p>
          <a:p>
            <a:pPr marL="457200" marR="0" lvl="0" indent="-228600" algn="l" rtl="0">
              <a:lnSpc>
                <a:spcPct val="100000"/>
              </a:lnSpc>
              <a:spcBef>
                <a:spcPts val="0"/>
              </a:spcBef>
              <a:spcAft>
                <a:spcPts val="0"/>
              </a:spcAft>
              <a:buClr>
                <a:srgbClr val="000000"/>
              </a:buClr>
              <a:buSzPts val="1400"/>
              <a:buFont typeface="Arial"/>
              <a:buNone/>
            </a:pPr>
            <a:endParaRPr sz="1800" b="0" i="0" u="none" strike="noStrike">
              <a:solidFill>
                <a:srgbClr val="241F21"/>
              </a:solidFill>
              <a:latin typeface="Nunito"/>
              <a:ea typeface="Nunito"/>
              <a:cs typeface="Nunito"/>
              <a:sym typeface="Nunito"/>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 sz="1800" b="0" i="0" u="none" strike="noStrike">
                <a:solidFill>
                  <a:srgbClr val="241F21"/>
                </a:solidFill>
                <a:latin typeface="Nunito"/>
                <a:ea typeface="Nunito"/>
                <a:cs typeface="Nunito"/>
                <a:sym typeface="Nunito"/>
              </a:rPr>
              <a:t>Use the networks you’ve built to extend your message;</a:t>
            </a:r>
            <a:endParaRPr/>
          </a:p>
          <a:p>
            <a:pPr marL="457200" lvl="0" indent="-317500" algn="l" rtl="0">
              <a:lnSpc>
                <a:spcPct val="100000"/>
              </a:lnSpc>
              <a:spcBef>
                <a:spcPts val="0"/>
              </a:spcBef>
              <a:spcAft>
                <a:spcPts val="0"/>
              </a:spcAft>
              <a:buSzPts val="1400"/>
              <a:buChar char="●"/>
            </a:pPr>
            <a:r>
              <a:rPr lang="en" sz="1800" b="0" i="0" u="none" strike="noStrike">
                <a:solidFill>
                  <a:srgbClr val="241F21"/>
                </a:solidFill>
                <a:latin typeface="Nunito"/>
                <a:ea typeface="Nunito"/>
                <a:cs typeface="Nunito"/>
                <a:sym typeface="Nunito"/>
              </a:rPr>
              <a:t>Curated a list of relevant accounts, tag them on our posts and ask them to share;</a:t>
            </a:r>
            <a:endParaRPr/>
          </a:p>
          <a:p>
            <a:pPr marL="457200" lvl="0" indent="-317500" algn="l" rtl="0">
              <a:lnSpc>
                <a:spcPct val="100000"/>
              </a:lnSpc>
              <a:spcBef>
                <a:spcPts val="0"/>
              </a:spcBef>
              <a:spcAft>
                <a:spcPts val="0"/>
              </a:spcAft>
              <a:buSzPts val="1400"/>
              <a:buChar char="●"/>
            </a:pPr>
            <a:r>
              <a:rPr lang="en" sz="1800" b="0" i="0" u="none" strike="noStrike">
                <a:solidFill>
                  <a:srgbClr val="241F21"/>
                </a:solidFill>
                <a:latin typeface="Nunito"/>
                <a:ea typeface="Nunito"/>
                <a:cs typeface="Nunito"/>
                <a:sym typeface="Nunito"/>
              </a:rPr>
              <a:t>Our first post on Instagram resulted in the highest number of ‘likes’ ever recorded on the Library Instagram account;</a:t>
            </a:r>
            <a:endParaRPr/>
          </a:p>
          <a:p>
            <a:pPr marL="457200" lvl="0" indent="-317500" algn="l" rtl="0">
              <a:lnSpc>
                <a:spcPct val="100000"/>
              </a:lnSpc>
              <a:spcBef>
                <a:spcPts val="0"/>
              </a:spcBef>
              <a:spcAft>
                <a:spcPts val="0"/>
              </a:spcAft>
              <a:buSzPts val="1400"/>
              <a:buChar char="●"/>
            </a:pPr>
            <a:r>
              <a:rPr lang="en" sz="1800" b="0" i="0" u="none" strike="noStrike">
                <a:solidFill>
                  <a:srgbClr val="241F21"/>
                </a:solidFill>
                <a:latin typeface="Nunito"/>
                <a:ea typeface="Nunito"/>
                <a:cs typeface="Nunito"/>
                <a:sym typeface="Nunito"/>
              </a:rPr>
              <a:t>The same post reached almost 4,000 unique accounts.</a:t>
            </a:r>
            <a:br>
              <a:rPr lang="en"/>
            </a:b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lateral">
  <p:cSld name="BLANK_1">
    <p:bg>
      <p:bgPr>
        <a:gradFill>
          <a:gsLst>
            <a:gs pos="0">
              <a:schemeClr val="accent1"/>
            </a:gs>
            <a:gs pos="100000">
              <a:schemeClr val="accent2"/>
            </a:gs>
          </a:gsLst>
          <a:lin ang="16200038" scaled="0"/>
        </a:gradFill>
        <a:effectLst/>
      </p:bgPr>
    </p:bg>
    <p:spTree>
      <p:nvGrpSpPr>
        <p:cNvPr id="1" name="Shape 9"/>
        <p:cNvGrpSpPr/>
        <p:nvPr/>
      </p:nvGrpSpPr>
      <p:grpSpPr>
        <a:xfrm>
          <a:off x="0" y="0"/>
          <a:ext cx="0" cy="0"/>
          <a:chOff x="0" y="0"/>
          <a:chExt cx="0" cy="0"/>
        </a:xfrm>
      </p:grpSpPr>
      <p:pic>
        <p:nvPicPr>
          <p:cNvPr id="10" name="Google Shape;10;p15"/>
          <p:cNvPicPr preferRelativeResize="0"/>
          <p:nvPr/>
        </p:nvPicPr>
        <p:blipFill rotWithShape="1">
          <a:blip r:embed="rId2">
            <a:alphaModFix/>
          </a:blip>
          <a:srcRect/>
          <a:stretch/>
        </p:blipFill>
        <p:spPr>
          <a:xfrm>
            <a:off x="4286282" y="0"/>
            <a:ext cx="4857726" cy="5143500"/>
          </a:xfrm>
          <a:prstGeom prst="rect">
            <a:avLst/>
          </a:prstGeom>
          <a:noFill/>
          <a:ln>
            <a:noFill/>
          </a:ln>
        </p:spPr>
      </p:pic>
      <p:sp>
        <p:nvSpPr>
          <p:cNvPr id="11" name="Google Shape;11;p15"/>
          <p:cNvSpPr txBox="1">
            <a:spLocks noGrp="1"/>
          </p:cNvSpPr>
          <p:nvPr>
            <p:ph type="sldNum" idx="12"/>
          </p:nvPr>
        </p:nvSpPr>
        <p:spPr>
          <a:xfrm>
            <a:off x="8404384" y="46736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500"/>
              <a:buFont typeface="Arial"/>
              <a:buNone/>
              <a:defRPr sz="1500" b="0" i="0" u="none" strike="noStrike" cap="none">
                <a:solidFill>
                  <a:schemeClr val="accent1"/>
                </a:solidFill>
                <a:latin typeface="Raleway Light"/>
                <a:ea typeface="Raleway Light"/>
                <a:cs typeface="Raleway Light"/>
                <a:sym typeface="Raleway Light"/>
              </a:defRPr>
            </a:lvl1pPr>
            <a:lvl2pPr marL="0" marR="0" lvl="1" indent="0" algn="r">
              <a:lnSpc>
                <a:spcPct val="100000"/>
              </a:lnSpc>
              <a:spcBef>
                <a:spcPts val="0"/>
              </a:spcBef>
              <a:spcAft>
                <a:spcPts val="0"/>
              </a:spcAft>
              <a:buClr>
                <a:srgbClr val="000000"/>
              </a:buClr>
              <a:buSzPts val="1500"/>
              <a:buFont typeface="Arial"/>
              <a:buNone/>
              <a:defRPr sz="1500" b="0" i="0" u="none" strike="noStrike" cap="none">
                <a:solidFill>
                  <a:schemeClr val="accent1"/>
                </a:solidFill>
                <a:latin typeface="Raleway Light"/>
                <a:ea typeface="Raleway Light"/>
                <a:cs typeface="Raleway Light"/>
                <a:sym typeface="Raleway Light"/>
              </a:defRPr>
            </a:lvl2pPr>
            <a:lvl3pPr marL="0" marR="0" lvl="2" indent="0" algn="r">
              <a:lnSpc>
                <a:spcPct val="100000"/>
              </a:lnSpc>
              <a:spcBef>
                <a:spcPts val="0"/>
              </a:spcBef>
              <a:spcAft>
                <a:spcPts val="0"/>
              </a:spcAft>
              <a:buClr>
                <a:srgbClr val="000000"/>
              </a:buClr>
              <a:buSzPts val="1500"/>
              <a:buFont typeface="Arial"/>
              <a:buNone/>
              <a:defRPr sz="1500" b="0" i="0" u="none" strike="noStrike" cap="none">
                <a:solidFill>
                  <a:schemeClr val="accent1"/>
                </a:solidFill>
                <a:latin typeface="Raleway Light"/>
                <a:ea typeface="Raleway Light"/>
                <a:cs typeface="Raleway Light"/>
                <a:sym typeface="Raleway Light"/>
              </a:defRPr>
            </a:lvl3pPr>
            <a:lvl4pPr marL="0" marR="0" lvl="3" indent="0" algn="r">
              <a:lnSpc>
                <a:spcPct val="100000"/>
              </a:lnSpc>
              <a:spcBef>
                <a:spcPts val="0"/>
              </a:spcBef>
              <a:spcAft>
                <a:spcPts val="0"/>
              </a:spcAft>
              <a:buClr>
                <a:srgbClr val="000000"/>
              </a:buClr>
              <a:buSzPts val="1500"/>
              <a:buFont typeface="Arial"/>
              <a:buNone/>
              <a:defRPr sz="1500" b="0" i="0" u="none" strike="noStrike" cap="none">
                <a:solidFill>
                  <a:schemeClr val="accent1"/>
                </a:solidFill>
                <a:latin typeface="Raleway Light"/>
                <a:ea typeface="Raleway Light"/>
                <a:cs typeface="Raleway Light"/>
                <a:sym typeface="Raleway Light"/>
              </a:defRPr>
            </a:lvl4pPr>
            <a:lvl5pPr marL="0" marR="0" lvl="4" indent="0" algn="r">
              <a:lnSpc>
                <a:spcPct val="100000"/>
              </a:lnSpc>
              <a:spcBef>
                <a:spcPts val="0"/>
              </a:spcBef>
              <a:spcAft>
                <a:spcPts val="0"/>
              </a:spcAft>
              <a:buClr>
                <a:srgbClr val="000000"/>
              </a:buClr>
              <a:buSzPts val="1500"/>
              <a:buFont typeface="Arial"/>
              <a:buNone/>
              <a:defRPr sz="1500" b="0" i="0" u="none" strike="noStrike" cap="none">
                <a:solidFill>
                  <a:schemeClr val="accent1"/>
                </a:solidFill>
                <a:latin typeface="Raleway Light"/>
                <a:ea typeface="Raleway Light"/>
                <a:cs typeface="Raleway Light"/>
                <a:sym typeface="Raleway Light"/>
              </a:defRPr>
            </a:lvl5pPr>
            <a:lvl6pPr marL="0" marR="0" lvl="5" indent="0" algn="r">
              <a:lnSpc>
                <a:spcPct val="100000"/>
              </a:lnSpc>
              <a:spcBef>
                <a:spcPts val="0"/>
              </a:spcBef>
              <a:spcAft>
                <a:spcPts val="0"/>
              </a:spcAft>
              <a:buClr>
                <a:srgbClr val="000000"/>
              </a:buClr>
              <a:buSzPts val="1500"/>
              <a:buFont typeface="Arial"/>
              <a:buNone/>
              <a:defRPr sz="1500" b="0" i="0" u="none" strike="noStrike" cap="none">
                <a:solidFill>
                  <a:schemeClr val="accent1"/>
                </a:solidFill>
                <a:latin typeface="Raleway Light"/>
                <a:ea typeface="Raleway Light"/>
                <a:cs typeface="Raleway Light"/>
                <a:sym typeface="Raleway Light"/>
              </a:defRPr>
            </a:lvl6pPr>
            <a:lvl7pPr marL="0" marR="0" lvl="6" indent="0" algn="r">
              <a:lnSpc>
                <a:spcPct val="100000"/>
              </a:lnSpc>
              <a:spcBef>
                <a:spcPts val="0"/>
              </a:spcBef>
              <a:spcAft>
                <a:spcPts val="0"/>
              </a:spcAft>
              <a:buClr>
                <a:srgbClr val="000000"/>
              </a:buClr>
              <a:buSzPts val="1500"/>
              <a:buFont typeface="Arial"/>
              <a:buNone/>
              <a:defRPr sz="1500" b="0" i="0" u="none" strike="noStrike" cap="none">
                <a:solidFill>
                  <a:schemeClr val="accent1"/>
                </a:solidFill>
                <a:latin typeface="Raleway Light"/>
                <a:ea typeface="Raleway Light"/>
                <a:cs typeface="Raleway Light"/>
                <a:sym typeface="Raleway Light"/>
              </a:defRPr>
            </a:lvl7pPr>
            <a:lvl8pPr marL="0" marR="0" lvl="7" indent="0" algn="r">
              <a:lnSpc>
                <a:spcPct val="100000"/>
              </a:lnSpc>
              <a:spcBef>
                <a:spcPts val="0"/>
              </a:spcBef>
              <a:spcAft>
                <a:spcPts val="0"/>
              </a:spcAft>
              <a:buClr>
                <a:srgbClr val="000000"/>
              </a:buClr>
              <a:buSzPts val="1500"/>
              <a:buFont typeface="Arial"/>
              <a:buNone/>
              <a:defRPr sz="1500" b="0" i="0" u="none" strike="noStrike" cap="none">
                <a:solidFill>
                  <a:schemeClr val="accent1"/>
                </a:solidFill>
                <a:latin typeface="Raleway Light"/>
                <a:ea typeface="Raleway Light"/>
                <a:cs typeface="Raleway Light"/>
                <a:sym typeface="Raleway Light"/>
              </a:defRPr>
            </a:lvl8pPr>
            <a:lvl9pPr marL="0" marR="0" lvl="8" indent="0" algn="r">
              <a:lnSpc>
                <a:spcPct val="100000"/>
              </a:lnSpc>
              <a:spcBef>
                <a:spcPts val="0"/>
              </a:spcBef>
              <a:spcAft>
                <a:spcPts val="0"/>
              </a:spcAft>
              <a:buClr>
                <a:srgbClr val="000000"/>
              </a:buClr>
              <a:buSzPts val="1500"/>
              <a:buFont typeface="Arial"/>
              <a:buNone/>
              <a:defRPr sz="1500" b="0" i="0" u="none" strike="noStrike" cap="none">
                <a:solidFill>
                  <a:schemeClr val="accent1"/>
                </a:solidFill>
                <a:latin typeface="Raleway Light"/>
                <a:ea typeface="Raleway Light"/>
                <a:cs typeface="Raleway Light"/>
                <a:sym typeface="Raleway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compact">
  <p:cSld name="TITLE_ONLY_1">
    <p:spTree>
      <p:nvGrpSpPr>
        <p:cNvPr id="1" name="Shape 12"/>
        <p:cNvGrpSpPr/>
        <p:nvPr/>
      </p:nvGrpSpPr>
      <p:grpSpPr>
        <a:xfrm>
          <a:off x="0" y="0"/>
          <a:ext cx="0" cy="0"/>
          <a:chOff x="0" y="0"/>
          <a:chExt cx="0" cy="0"/>
        </a:xfrm>
      </p:grpSpPr>
      <p:sp>
        <p:nvSpPr>
          <p:cNvPr id="13" name="Google Shape;13;p16"/>
          <p:cNvSpPr/>
          <p:nvPr/>
        </p:nvSpPr>
        <p:spPr>
          <a:xfrm>
            <a:off x="0" y="50"/>
            <a:ext cx="63735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 name="Google Shape;14;p16"/>
          <p:cNvPicPr preferRelativeResize="0"/>
          <p:nvPr/>
        </p:nvPicPr>
        <p:blipFill rotWithShape="1">
          <a:blip r:embed="rId2">
            <a:alphaModFix/>
          </a:blip>
          <a:srcRect/>
          <a:stretch/>
        </p:blipFill>
        <p:spPr>
          <a:xfrm>
            <a:off x="4004175" y="0"/>
            <a:ext cx="5139824" cy="5143500"/>
          </a:xfrm>
          <a:prstGeom prst="rect">
            <a:avLst/>
          </a:prstGeom>
          <a:noFill/>
          <a:ln>
            <a:noFill/>
          </a:ln>
        </p:spPr>
      </p:pic>
      <p:sp>
        <p:nvSpPr>
          <p:cNvPr id="15" name="Google Shape;15;p16"/>
          <p:cNvSpPr txBox="1">
            <a:spLocks noGrp="1"/>
          </p:cNvSpPr>
          <p:nvPr>
            <p:ph type="title"/>
          </p:nvPr>
        </p:nvSpPr>
        <p:spPr>
          <a:xfrm>
            <a:off x="855300" y="836000"/>
            <a:ext cx="6110100" cy="3963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3200"/>
              <a:buNone/>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a:endParaRPr/>
          </a:p>
        </p:txBody>
      </p:sp>
      <p:sp>
        <p:nvSpPr>
          <p:cNvPr id="16" name="Google Shape;16;p16"/>
          <p:cNvSpPr txBox="1">
            <a:spLocks noGrp="1"/>
          </p:cNvSpPr>
          <p:nvPr>
            <p:ph type="sldNum" idx="12"/>
          </p:nvPr>
        </p:nvSpPr>
        <p:spPr>
          <a:xfrm>
            <a:off x="8404384" y="46736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1pPr>
            <a:lvl2pPr marL="0" marR="0" lvl="1"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2pPr>
            <a:lvl3pPr marL="0" marR="0" lvl="2"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3pPr>
            <a:lvl4pPr marL="0" marR="0" lvl="3"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4pPr>
            <a:lvl5pPr marL="0" marR="0" lvl="4"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5pPr>
            <a:lvl6pPr marL="0" marR="0" lvl="5"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6pPr>
            <a:lvl7pPr marL="0" marR="0" lvl="6"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7pPr>
            <a:lvl8pPr marL="0" marR="0" lvl="7"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8pPr>
            <a:lvl9pPr marL="0" marR="0" lvl="8"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complete" type="blank">
  <p:cSld name="BLANK">
    <p:bg>
      <p:bgPr>
        <a:gradFill>
          <a:gsLst>
            <a:gs pos="0">
              <a:schemeClr val="accent1"/>
            </a:gs>
            <a:gs pos="100000">
              <a:schemeClr val="accent2"/>
            </a:gs>
          </a:gsLst>
          <a:lin ang="0" scaled="0"/>
        </a:gradFill>
        <a:effectLst/>
      </p:bgPr>
    </p:bg>
    <p:spTree>
      <p:nvGrpSpPr>
        <p:cNvPr id="1" name="Shape 17"/>
        <p:cNvGrpSpPr/>
        <p:nvPr/>
      </p:nvGrpSpPr>
      <p:grpSpPr>
        <a:xfrm>
          <a:off x="0" y="0"/>
          <a:ext cx="0" cy="0"/>
          <a:chOff x="0" y="0"/>
          <a:chExt cx="0" cy="0"/>
        </a:xfrm>
      </p:grpSpPr>
      <p:pic>
        <p:nvPicPr>
          <p:cNvPr id="18" name="Google Shape;18;p19"/>
          <p:cNvPicPr preferRelativeResize="0"/>
          <p:nvPr/>
        </p:nvPicPr>
        <p:blipFill rotWithShape="1">
          <a:blip r:embed="rId2">
            <a:alphaModFix/>
          </a:blip>
          <a:srcRect/>
          <a:stretch/>
        </p:blipFill>
        <p:spPr>
          <a:xfrm rot="10800000" flipH="1">
            <a:off x="0" y="0"/>
            <a:ext cx="9144000" cy="5143500"/>
          </a:xfrm>
          <a:prstGeom prst="rect">
            <a:avLst/>
          </a:prstGeom>
          <a:noFill/>
          <a:ln>
            <a:noFill/>
          </a:ln>
        </p:spPr>
      </p:pic>
      <p:sp>
        <p:nvSpPr>
          <p:cNvPr id="19" name="Google Shape;19;p19"/>
          <p:cNvSpPr txBox="1">
            <a:spLocks noGrp="1"/>
          </p:cNvSpPr>
          <p:nvPr>
            <p:ph type="sldNum" idx="12"/>
          </p:nvPr>
        </p:nvSpPr>
        <p:spPr>
          <a:xfrm>
            <a:off x="8404384" y="46736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500"/>
              <a:buFont typeface="Arial"/>
              <a:buNone/>
              <a:defRPr sz="1500" b="0" i="0" u="none" strike="noStrike" cap="none">
                <a:solidFill>
                  <a:schemeClr val="accent2"/>
                </a:solidFill>
                <a:latin typeface="Raleway Light"/>
                <a:ea typeface="Raleway Light"/>
                <a:cs typeface="Raleway Light"/>
                <a:sym typeface="Raleway Light"/>
              </a:defRPr>
            </a:lvl1pPr>
            <a:lvl2pPr marL="0" marR="0" lvl="1" indent="0" algn="r">
              <a:lnSpc>
                <a:spcPct val="100000"/>
              </a:lnSpc>
              <a:spcBef>
                <a:spcPts val="0"/>
              </a:spcBef>
              <a:spcAft>
                <a:spcPts val="0"/>
              </a:spcAft>
              <a:buClr>
                <a:srgbClr val="000000"/>
              </a:buClr>
              <a:buSzPts val="1500"/>
              <a:buFont typeface="Arial"/>
              <a:buNone/>
              <a:defRPr sz="1500" b="0" i="0" u="none" strike="noStrike" cap="none">
                <a:solidFill>
                  <a:schemeClr val="accent2"/>
                </a:solidFill>
                <a:latin typeface="Raleway Light"/>
                <a:ea typeface="Raleway Light"/>
                <a:cs typeface="Raleway Light"/>
                <a:sym typeface="Raleway Light"/>
              </a:defRPr>
            </a:lvl2pPr>
            <a:lvl3pPr marL="0" marR="0" lvl="2" indent="0" algn="r">
              <a:lnSpc>
                <a:spcPct val="100000"/>
              </a:lnSpc>
              <a:spcBef>
                <a:spcPts val="0"/>
              </a:spcBef>
              <a:spcAft>
                <a:spcPts val="0"/>
              </a:spcAft>
              <a:buClr>
                <a:srgbClr val="000000"/>
              </a:buClr>
              <a:buSzPts val="1500"/>
              <a:buFont typeface="Arial"/>
              <a:buNone/>
              <a:defRPr sz="1500" b="0" i="0" u="none" strike="noStrike" cap="none">
                <a:solidFill>
                  <a:schemeClr val="accent2"/>
                </a:solidFill>
                <a:latin typeface="Raleway Light"/>
                <a:ea typeface="Raleway Light"/>
                <a:cs typeface="Raleway Light"/>
                <a:sym typeface="Raleway Light"/>
              </a:defRPr>
            </a:lvl3pPr>
            <a:lvl4pPr marL="0" marR="0" lvl="3" indent="0" algn="r">
              <a:lnSpc>
                <a:spcPct val="100000"/>
              </a:lnSpc>
              <a:spcBef>
                <a:spcPts val="0"/>
              </a:spcBef>
              <a:spcAft>
                <a:spcPts val="0"/>
              </a:spcAft>
              <a:buClr>
                <a:srgbClr val="000000"/>
              </a:buClr>
              <a:buSzPts val="1500"/>
              <a:buFont typeface="Arial"/>
              <a:buNone/>
              <a:defRPr sz="1500" b="0" i="0" u="none" strike="noStrike" cap="none">
                <a:solidFill>
                  <a:schemeClr val="accent2"/>
                </a:solidFill>
                <a:latin typeface="Raleway Light"/>
                <a:ea typeface="Raleway Light"/>
                <a:cs typeface="Raleway Light"/>
                <a:sym typeface="Raleway Light"/>
              </a:defRPr>
            </a:lvl4pPr>
            <a:lvl5pPr marL="0" marR="0" lvl="4" indent="0" algn="r">
              <a:lnSpc>
                <a:spcPct val="100000"/>
              </a:lnSpc>
              <a:spcBef>
                <a:spcPts val="0"/>
              </a:spcBef>
              <a:spcAft>
                <a:spcPts val="0"/>
              </a:spcAft>
              <a:buClr>
                <a:srgbClr val="000000"/>
              </a:buClr>
              <a:buSzPts val="1500"/>
              <a:buFont typeface="Arial"/>
              <a:buNone/>
              <a:defRPr sz="1500" b="0" i="0" u="none" strike="noStrike" cap="none">
                <a:solidFill>
                  <a:schemeClr val="accent2"/>
                </a:solidFill>
                <a:latin typeface="Raleway Light"/>
                <a:ea typeface="Raleway Light"/>
                <a:cs typeface="Raleway Light"/>
                <a:sym typeface="Raleway Light"/>
              </a:defRPr>
            </a:lvl5pPr>
            <a:lvl6pPr marL="0" marR="0" lvl="5" indent="0" algn="r">
              <a:lnSpc>
                <a:spcPct val="100000"/>
              </a:lnSpc>
              <a:spcBef>
                <a:spcPts val="0"/>
              </a:spcBef>
              <a:spcAft>
                <a:spcPts val="0"/>
              </a:spcAft>
              <a:buClr>
                <a:srgbClr val="000000"/>
              </a:buClr>
              <a:buSzPts val="1500"/>
              <a:buFont typeface="Arial"/>
              <a:buNone/>
              <a:defRPr sz="1500" b="0" i="0" u="none" strike="noStrike" cap="none">
                <a:solidFill>
                  <a:schemeClr val="accent2"/>
                </a:solidFill>
                <a:latin typeface="Raleway Light"/>
                <a:ea typeface="Raleway Light"/>
                <a:cs typeface="Raleway Light"/>
                <a:sym typeface="Raleway Light"/>
              </a:defRPr>
            </a:lvl6pPr>
            <a:lvl7pPr marL="0" marR="0" lvl="6" indent="0" algn="r">
              <a:lnSpc>
                <a:spcPct val="100000"/>
              </a:lnSpc>
              <a:spcBef>
                <a:spcPts val="0"/>
              </a:spcBef>
              <a:spcAft>
                <a:spcPts val="0"/>
              </a:spcAft>
              <a:buClr>
                <a:srgbClr val="000000"/>
              </a:buClr>
              <a:buSzPts val="1500"/>
              <a:buFont typeface="Arial"/>
              <a:buNone/>
              <a:defRPr sz="1500" b="0" i="0" u="none" strike="noStrike" cap="none">
                <a:solidFill>
                  <a:schemeClr val="accent2"/>
                </a:solidFill>
                <a:latin typeface="Raleway Light"/>
                <a:ea typeface="Raleway Light"/>
                <a:cs typeface="Raleway Light"/>
                <a:sym typeface="Raleway Light"/>
              </a:defRPr>
            </a:lvl7pPr>
            <a:lvl8pPr marL="0" marR="0" lvl="7" indent="0" algn="r">
              <a:lnSpc>
                <a:spcPct val="100000"/>
              </a:lnSpc>
              <a:spcBef>
                <a:spcPts val="0"/>
              </a:spcBef>
              <a:spcAft>
                <a:spcPts val="0"/>
              </a:spcAft>
              <a:buClr>
                <a:srgbClr val="000000"/>
              </a:buClr>
              <a:buSzPts val="1500"/>
              <a:buFont typeface="Arial"/>
              <a:buNone/>
              <a:defRPr sz="1500" b="0" i="0" u="none" strike="noStrike" cap="none">
                <a:solidFill>
                  <a:schemeClr val="accent2"/>
                </a:solidFill>
                <a:latin typeface="Raleway Light"/>
                <a:ea typeface="Raleway Light"/>
                <a:cs typeface="Raleway Light"/>
                <a:sym typeface="Raleway Light"/>
              </a:defRPr>
            </a:lvl8pPr>
            <a:lvl9pPr marL="0" marR="0" lvl="8" indent="0" algn="r">
              <a:lnSpc>
                <a:spcPct val="100000"/>
              </a:lnSpc>
              <a:spcBef>
                <a:spcPts val="0"/>
              </a:spcBef>
              <a:spcAft>
                <a:spcPts val="0"/>
              </a:spcAft>
              <a:buClr>
                <a:srgbClr val="000000"/>
              </a:buClr>
              <a:buSzPts val="1500"/>
              <a:buFont typeface="Arial"/>
              <a:buNone/>
              <a:defRPr sz="1500" b="0" i="0" u="none" strike="noStrike" cap="none">
                <a:solidFill>
                  <a:schemeClr val="accent2"/>
                </a:solidFill>
                <a:latin typeface="Raleway Light"/>
                <a:ea typeface="Raleway Light"/>
                <a:cs typeface="Raleway Light"/>
                <a:sym typeface="Raleway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0"/>
        <p:cNvGrpSpPr/>
        <p:nvPr/>
      </p:nvGrpSpPr>
      <p:grpSpPr>
        <a:xfrm>
          <a:off x="0" y="0"/>
          <a:ext cx="0" cy="0"/>
          <a:chOff x="0" y="0"/>
          <a:chExt cx="0" cy="0"/>
        </a:xfrm>
      </p:grpSpPr>
      <p:pic>
        <p:nvPicPr>
          <p:cNvPr id="21" name="Google Shape;21;p1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2" name="Google Shape;22;p17"/>
          <p:cNvSpPr txBox="1">
            <a:spLocks noGrp="1"/>
          </p:cNvSpPr>
          <p:nvPr>
            <p:ph type="title"/>
          </p:nvPr>
        </p:nvSpPr>
        <p:spPr>
          <a:xfrm>
            <a:off x="855300" y="836000"/>
            <a:ext cx="6110100" cy="3963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3200"/>
              <a:buNone/>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a:endParaRPr/>
          </a:p>
        </p:txBody>
      </p:sp>
      <p:sp>
        <p:nvSpPr>
          <p:cNvPr id="23" name="Google Shape;23;p17"/>
          <p:cNvSpPr txBox="1">
            <a:spLocks noGrp="1"/>
          </p:cNvSpPr>
          <p:nvPr>
            <p:ph type="body" idx="1"/>
          </p:nvPr>
        </p:nvSpPr>
        <p:spPr>
          <a:xfrm>
            <a:off x="855300" y="1506350"/>
            <a:ext cx="6110100" cy="2835900"/>
          </a:xfrm>
          <a:prstGeom prst="rect">
            <a:avLst/>
          </a:prstGeom>
          <a:noFill/>
          <a:ln>
            <a:noFill/>
          </a:ln>
        </p:spPr>
        <p:txBody>
          <a:bodyPr spcFirstLastPara="1" wrap="square" lIns="0" tIns="0" rIns="0" bIns="0" anchor="t" anchorCtr="0">
            <a:noAutofit/>
          </a:bodyPr>
          <a:lstStyle>
            <a:lvl1pPr marL="457200" lvl="0" indent="-355600" algn="l">
              <a:lnSpc>
                <a:spcPct val="115000"/>
              </a:lnSpc>
              <a:spcBef>
                <a:spcPts val="0"/>
              </a:spcBef>
              <a:spcAft>
                <a:spcPts val="0"/>
              </a:spcAft>
              <a:buSzPts val="2000"/>
              <a:buChar char="?"/>
              <a:defRPr/>
            </a:lvl1pPr>
            <a:lvl2pPr marL="914400" lvl="1" indent="-368300" algn="l">
              <a:lnSpc>
                <a:spcPct val="115000"/>
              </a:lnSpc>
              <a:spcBef>
                <a:spcPts val="600"/>
              </a:spcBef>
              <a:spcAft>
                <a:spcPts val="0"/>
              </a:spcAft>
              <a:buSzPts val="2200"/>
              <a:buChar char="?"/>
              <a:defRPr/>
            </a:lvl2pPr>
            <a:lvl3pPr marL="1371600" lvl="2" indent="-368300" algn="l">
              <a:lnSpc>
                <a:spcPct val="115000"/>
              </a:lnSpc>
              <a:spcBef>
                <a:spcPts val="600"/>
              </a:spcBef>
              <a:spcAft>
                <a:spcPts val="0"/>
              </a:spcAft>
              <a:buSzPts val="2200"/>
              <a:buChar char="?"/>
              <a:defRPr/>
            </a:lvl3pPr>
            <a:lvl4pPr marL="1828800" lvl="3" indent="-368300" algn="l">
              <a:lnSpc>
                <a:spcPct val="115000"/>
              </a:lnSpc>
              <a:spcBef>
                <a:spcPts val="600"/>
              </a:spcBef>
              <a:spcAft>
                <a:spcPts val="0"/>
              </a:spcAft>
              <a:buSzPts val="2200"/>
              <a:buChar char="●"/>
              <a:defRPr/>
            </a:lvl4pPr>
            <a:lvl5pPr marL="2286000" lvl="4" indent="-368300" algn="l">
              <a:lnSpc>
                <a:spcPct val="115000"/>
              </a:lnSpc>
              <a:spcBef>
                <a:spcPts val="600"/>
              </a:spcBef>
              <a:spcAft>
                <a:spcPts val="0"/>
              </a:spcAft>
              <a:buSzPts val="2200"/>
              <a:buChar char="○"/>
              <a:defRPr/>
            </a:lvl5pPr>
            <a:lvl6pPr marL="2743200" lvl="5" indent="-368300" algn="l">
              <a:lnSpc>
                <a:spcPct val="115000"/>
              </a:lnSpc>
              <a:spcBef>
                <a:spcPts val="600"/>
              </a:spcBef>
              <a:spcAft>
                <a:spcPts val="0"/>
              </a:spcAft>
              <a:buSzPts val="2200"/>
              <a:buChar char="■"/>
              <a:defRPr/>
            </a:lvl6pPr>
            <a:lvl7pPr marL="3200400" lvl="6" indent="-368300" algn="l">
              <a:lnSpc>
                <a:spcPct val="115000"/>
              </a:lnSpc>
              <a:spcBef>
                <a:spcPts val="600"/>
              </a:spcBef>
              <a:spcAft>
                <a:spcPts val="0"/>
              </a:spcAft>
              <a:buSzPts val="2200"/>
              <a:buChar char="●"/>
              <a:defRPr/>
            </a:lvl7pPr>
            <a:lvl8pPr marL="3657600" lvl="7" indent="-368300" algn="l">
              <a:lnSpc>
                <a:spcPct val="115000"/>
              </a:lnSpc>
              <a:spcBef>
                <a:spcPts val="600"/>
              </a:spcBef>
              <a:spcAft>
                <a:spcPts val="0"/>
              </a:spcAft>
              <a:buSzPts val="2200"/>
              <a:buChar char="○"/>
              <a:defRPr/>
            </a:lvl8pPr>
            <a:lvl9pPr marL="4114800" lvl="8" indent="-368300" algn="l">
              <a:lnSpc>
                <a:spcPct val="115000"/>
              </a:lnSpc>
              <a:spcBef>
                <a:spcPts val="600"/>
              </a:spcBef>
              <a:spcAft>
                <a:spcPts val="600"/>
              </a:spcAft>
              <a:buSzPts val="2200"/>
              <a:buChar char="■"/>
              <a:defRPr/>
            </a:lvl9pPr>
          </a:lstStyle>
          <a:p>
            <a:endParaRPr/>
          </a:p>
        </p:txBody>
      </p:sp>
      <p:sp>
        <p:nvSpPr>
          <p:cNvPr id="24" name="Google Shape;24;p17"/>
          <p:cNvSpPr txBox="1">
            <a:spLocks noGrp="1"/>
          </p:cNvSpPr>
          <p:nvPr>
            <p:ph type="sldNum" idx="12"/>
          </p:nvPr>
        </p:nvSpPr>
        <p:spPr>
          <a:xfrm>
            <a:off x="8404384" y="46736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1pPr>
            <a:lvl2pPr marL="0" marR="0" lvl="1"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2pPr>
            <a:lvl3pPr marL="0" marR="0" lvl="2"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3pPr>
            <a:lvl4pPr marL="0" marR="0" lvl="3"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4pPr>
            <a:lvl5pPr marL="0" marR="0" lvl="4"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5pPr>
            <a:lvl6pPr marL="0" marR="0" lvl="5"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6pPr>
            <a:lvl7pPr marL="0" marR="0" lvl="6"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7pPr>
            <a:lvl8pPr marL="0" marR="0" lvl="7"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8pPr>
            <a:lvl9pPr marL="0" marR="0" lvl="8"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pic>
        <p:nvPicPr>
          <p:cNvPr id="26" name="Google Shape;26;p1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7" name="Google Shape;27;p18"/>
          <p:cNvSpPr txBox="1">
            <a:spLocks noGrp="1"/>
          </p:cNvSpPr>
          <p:nvPr>
            <p:ph type="title"/>
          </p:nvPr>
        </p:nvSpPr>
        <p:spPr>
          <a:xfrm>
            <a:off x="855300" y="836000"/>
            <a:ext cx="6110100" cy="3963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3200"/>
              <a:buNone/>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a:endParaRPr/>
          </a:p>
        </p:txBody>
      </p:sp>
      <p:sp>
        <p:nvSpPr>
          <p:cNvPr id="28" name="Google Shape;28;p18"/>
          <p:cNvSpPr txBox="1">
            <a:spLocks noGrp="1"/>
          </p:cNvSpPr>
          <p:nvPr>
            <p:ph type="sldNum" idx="12"/>
          </p:nvPr>
        </p:nvSpPr>
        <p:spPr>
          <a:xfrm>
            <a:off x="8404384" y="46736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1pPr>
            <a:lvl2pPr marL="0" marR="0" lvl="1"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2pPr>
            <a:lvl3pPr marL="0" marR="0" lvl="2"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3pPr>
            <a:lvl4pPr marL="0" marR="0" lvl="3"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4pPr>
            <a:lvl5pPr marL="0" marR="0" lvl="4"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5pPr>
            <a:lvl6pPr marL="0" marR="0" lvl="5"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6pPr>
            <a:lvl7pPr marL="0" marR="0" lvl="6"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7pPr>
            <a:lvl8pPr marL="0" marR="0" lvl="7"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8pPr>
            <a:lvl9pPr marL="0" marR="0" lvl="8"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chemeClr val="accent1"/>
            </a:gs>
            <a:gs pos="100000">
              <a:schemeClr val="accent2"/>
            </a:gs>
          </a:gsLst>
          <a:lin ang="0" scaled="0"/>
        </a:gradFill>
        <a:effectLst/>
      </p:bgPr>
    </p:bg>
    <p:spTree>
      <p:nvGrpSpPr>
        <p:cNvPr id="1" name="Shape 29"/>
        <p:cNvGrpSpPr/>
        <p:nvPr/>
      </p:nvGrpSpPr>
      <p:grpSpPr>
        <a:xfrm>
          <a:off x="0" y="0"/>
          <a:ext cx="0" cy="0"/>
          <a:chOff x="0" y="0"/>
          <a:chExt cx="0" cy="0"/>
        </a:xfrm>
      </p:grpSpPr>
      <p:pic>
        <p:nvPicPr>
          <p:cNvPr id="30" name="Google Shape;30;p2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 name="Google Shape;31;p20"/>
          <p:cNvSpPr txBox="1">
            <a:spLocks noGrp="1"/>
          </p:cNvSpPr>
          <p:nvPr>
            <p:ph type="ctrTitle"/>
          </p:nvPr>
        </p:nvSpPr>
        <p:spPr>
          <a:xfrm>
            <a:off x="855300" y="848825"/>
            <a:ext cx="5850900" cy="1715100"/>
          </a:xfrm>
          <a:prstGeom prst="rect">
            <a:avLst/>
          </a:prstGeom>
          <a:noFill/>
          <a:ln>
            <a:noFill/>
          </a:ln>
          <a:effectLst>
            <a:outerShdw blurRad="14288" dist="28575" dir="2700000" algn="bl" rotWithShape="0">
              <a:srgbClr val="655A87">
                <a:alpha val="20000"/>
              </a:srgbClr>
            </a:outerShdw>
          </a:effectLst>
        </p:spPr>
        <p:txBody>
          <a:bodyPr spcFirstLastPara="1" wrap="square" lIns="0" tIns="0" rIns="0" bIns="0" anchor="t" anchorCtr="0">
            <a:noAutofit/>
          </a:bodyPr>
          <a:lstStyle>
            <a:lvl1pPr lvl="0" algn="l">
              <a:lnSpc>
                <a:spcPct val="90000"/>
              </a:lnSpc>
              <a:spcBef>
                <a:spcPts val="0"/>
              </a:spcBef>
              <a:spcAft>
                <a:spcPts val="0"/>
              </a:spcAft>
              <a:buClr>
                <a:schemeClr val="lt1"/>
              </a:buClr>
              <a:buSzPts val="6000"/>
              <a:buNone/>
              <a:defRPr sz="6000">
                <a:solidFill>
                  <a:schemeClr val="lt1"/>
                </a:solidFill>
              </a:defRPr>
            </a:lvl1pPr>
            <a:lvl2pPr lvl="1" algn="l">
              <a:lnSpc>
                <a:spcPct val="90000"/>
              </a:lnSpc>
              <a:spcBef>
                <a:spcPts val="0"/>
              </a:spcBef>
              <a:spcAft>
                <a:spcPts val="0"/>
              </a:spcAft>
              <a:buClr>
                <a:schemeClr val="lt1"/>
              </a:buClr>
              <a:buSzPts val="6000"/>
              <a:buNone/>
              <a:defRPr sz="6000">
                <a:solidFill>
                  <a:schemeClr val="lt1"/>
                </a:solidFill>
              </a:defRPr>
            </a:lvl2pPr>
            <a:lvl3pPr lvl="2" algn="l">
              <a:lnSpc>
                <a:spcPct val="90000"/>
              </a:lnSpc>
              <a:spcBef>
                <a:spcPts val="0"/>
              </a:spcBef>
              <a:spcAft>
                <a:spcPts val="0"/>
              </a:spcAft>
              <a:buClr>
                <a:schemeClr val="lt1"/>
              </a:buClr>
              <a:buSzPts val="6000"/>
              <a:buNone/>
              <a:defRPr sz="6000">
                <a:solidFill>
                  <a:schemeClr val="lt1"/>
                </a:solidFill>
              </a:defRPr>
            </a:lvl3pPr>
            <a:lvl4pPr lvl="3" algn="l">
              <a:lnSpc>
                <a:spcPct val="90000"/>
              </a:lnSpc>
              <a:spcBef>
                <a:spcPts val="0"/>
              </a:spcBef>
              <a:spcAft>
                <a:spcPts val="0"/>
              </a:spcAft>
              <a:buClr>
                <a:schemeClr val="lt1"/>
              </a:buClr>
              <a:buSzPts val="6000"/>
              <a:buNone/>
              <a:defRPr sz="6000">
                <a:solidFill>
                  <a:schemeClr val="lt1"/>
                </a:solidFill>
              </a:defRPr>
            </a:lvl4pPr>
            <a:lvl5pPr lvl="4" algn="l">
              <a:lnSpc>
                <a:spcPct val="90000"/>
              </a:lnSpc>
              <a:spcBef>
                <a:spcPts val="0"/>
              </a:spcBef>
              <a:spcAft>
                <a:spcPts val="0"/>
              </a:spcAft>
              <a:buClr>
                <a:schemeClr val="lt1"/>
              </a:buClr>
              <a:buSzPts val="6000"/>
              <a:buNone/>
              <a:defRPr sz="6000">
                <a:solidFill>
                  <a:schemeClr val="lt1"/>
                </a:solidFill>
              </a:defRPr>
            </a:lvl5pPr>
            <a:lvl6pPr lvl="5" algn="l">
              <a:lnSpc>
                <a:spcPct val="90000"/>
              </a:lnSpc>
              <a:spcBef>
                <a:spcPts val="0"/>
              </a:spcBef>
              <a:spcAft>
                <a:spcPts val="0"/>
              </a:spcAft>
              <a:buClr>
                <a:schemeClr val="lt1"/>
              </a:buClr>
              <a:buSzPts val="6000"/>
              <a:buNone/>
              <a:defRPr sz="6000">
                <a:solidFill>
                  <a:schemeClr val="lt1"/>
                </a:solidFill>
              </a:defRPr>
            </a:lvl6pPr>
            <a:lvl7pPr lvl="6" algn="l">
              <a:lnSpc>
                <a:spcPct val="90000"/>
              </a:lnSpc>
              <a:spcBef>
                <a:spcPts val="0"/>
              </a:spcBef>
              <a:spcAft>
                <a:spcPts val="0"/>
              </a:spcAft>
              <a:buClr>
                <a:schemeClr val="lt1"/>
              </a:buClr>
              <a:buSzPts val="6000"/>
              <a:buNone/>
              <a:defRPr sz="6000">
                <a:solidFill>
                  <a:schemeClr val="lt1"/>
                </a:solidFill>
              </a:defRPr>
            </a:lvl7pPr>
            <a:lvl8pPr lvl="7" algn="l">
              <a:lnSpc>
                <a:spcPct val="90000"/>
              </a:lnSpc>
              <a:spcBef>
                <a:spcPts val="0"/>
              </a:spcBef>
              <a:spcAft>
                <a:spcPts val="0"/>
              </a:spcAft>
              <a:buClr>
                <a:schemeClr val="lt1"/>
              </a:buClr>
              <a:buSzPts val="6000"/>
              <a:buNone/>
              <a:defRPr sz="6000">
                <a:solidFill>
                  <a:schemeClr val="lt1"/>
                </a:solidFill>
              </a:defRPr>
            </a:lvl8pPr>
            <a:lvl9pPr lvl="8" algn="l">
              <a:lnSpc>
                <a:spcPct val="90000"/>
              </a:lnSpc>
              <a:spcBef>
                <a:spcPts val="0"/>
              </a:spcBef>
              <a:spcAft>
                <a:spcPts val="0"/>
              </a:spcAft>
              <a:buClr>
                <a:schemeClr val="lt1"/>
              </a:buClr>
              <a:buSzPts val="6000"/>
              <a:buNone/>
              <a:defRPr sz="6000">
                <a:solidFill>
                  <a:schemeClr val="l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accent1"/>
            </a:gs>
            <a:gs pos="100000">
              <a:schemeClr val="accent2"/>
            </a:gs>
          </a:gsLst>
          <a:lin ang="16200038" scaled="0"/>
        </a:gra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55300" y="836000"/>
            <a:ext cx="6110100" cy="3963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1pPr>
            <a:lvl2pPr marR="0" lvl="1"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2pPr>
            <a:lvl3pPr marR="0" lvl="2"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3pPr>
            <a:lvl4pPr marR="0" lvl="3"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4pPr>
            <a:lvl5pPr marR="0" lvl="4"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5pPr>
            <a:lvl6pPr marR="0" lvl="5"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6pPr>
            <a:lvl7pPr marR="0" lvl="6"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7pPr>
            <a:lvl8pPr marR="0" lvl="7"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8pPr>
            <a:lvl9pPr marR="0" lvl="8"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9pPr>
          </a:lstStyle>
          <a:p>
            <a:endParaRPr/>
          </a:p>
        </p:txBody>
      </p:sp>
      <p:sp>
        <p:nvSpPr>
          <p:cNvPr id="7" name="Google Shape;7;p14"/>
          <p:cNvSpPr txBox="1">
            <a:spLocks noGrp="1"/>
          </p:cNvSpPr>
          <p:nvPr>
            <p:ph type="body" idx="1"/>
          </p:nvPr>
        </p:nvSpPr>
        <p:spPr>
          <a:xfrm>
            <a:off x="855300" y="1506350"/>
            <a:ext cx="6110100" cy="2835900"/>
          </a:xfrm>
          <a:prstGeom prst="rect">
            <a:avLst/>
          </a:prstGeom>
          <a:noFill/>
          <a:ln>
            <a:noFill/>
          </a:ln>
        </p:spPr>
        <p:txBody>
          <a:bodyPr spcFirstLastPara="1" wrap="square" lIns="0" tIns="0" rIns="0" bIns="0" anchor="t" anchorCtr="0">
            <a:noAutofit/>
          </a:bodyPr>
          <a:lstStyle>
            <a:lvl1pPr marL="457200" marR="0" lvl="0" indent="-355600" algn="l" rtl="0">
              <a:lnSpc>
                <a:spcPct val="115000"/>
              </a:lnSpc>
              <a:spcBef>
                <a:spcPts val="0"/>
              </a:spcBef>
              <a:spcAft>
                <a:spcPts val="0"/>
              </a:spcAft>
              <a:buClr>
                <a:srgbClr val="DFD6EF"/>
              </a:buClr>
              <a:buSzPts val="2000"/>
              <a:buFont typeface="Raleway Light"/>
              <a:buChar char="𖤓"/>
              <a:defRPr sz="2200" b="0" i="0" u="none" strike="noStrike" cap="none">
                <a:solidFill>
                  <a:schemeClr val="dk1"/>
                </a:solidFill>
                <a:latin typeface="Raleway Light"/>
                <a:ea typeface="Raleway Light"/>
                <a:cs typeface="Raleway Light"/>
                <a:sym typeface="Raleway Light"/>
              </a:defRPr>
            </a:lvl1pPr>
            <a:lvl2pPr marL="914400" marR="0" lvl="1" indent="-368300" algn="l" rtl="0">
              <a:lnSpc>
                <a:spcPct val="115000"/>
              </a:lnSpc>
              <a:spcBef>
                <a:spcPts val="600"/>
              </a:spcBef>
              <a:spcAft>
                <a:spcPts val="0"/>
              </a:spcAft>
              <a:buClr>
                <a:schemeClr val="accent1"/>
              </a:buClr>
              <a:buSzPts val="2200"/>
              <a:buFont typeface="Raleway Light"/>
              <a:buChar char="𖡼"/>
              <a:defRPr sz="2200" b="0" i="0" u="none" strike="noStrike" cap="none">
                <a:solidFill>
                  <a:schemeClr val="dk1"/>
                </a:solidFill>
                <a:latin typeface="Raleway Light"/>
                <a:ea typeface="Raleway Light"/>
                <a:cs typeface="Raleway Light"/>
                <a:sym typeface="Raleway Light"/>
              </a:defRPr>
            </a:lvl2pPr>
            <a:lvl3pPr marL="1371600" marR="0" lvl="2" indent="-368300" algn="l" rtl="0">
              <a:lnSpc>
                <a:spcPct val="115000"/>
              </a:lnSpc>
              <a:spcBef>
                <a:spcPts val="600"/>
              </a:spcBef>
              <a:spcAft>
                <a:spcPts val="0"/>
              </a:spcAft>
              <a:buClr>
                <a:schemeClr val="lt2"/>
              </a:buClr>
              <a:buSzPts val="2200"/>
              <a:buFont typeface="Raleway Light"/>
              <a:buChar char="𖡼"/>
              <a:defRPr sz="2200" b="0" i="0" u="none" strike="noStrike" cap="none">
                <a:solidFill>
                  <a:schemeClr val="dk1"/>
                </a:solidFill>
                <a:latin typeface="Raleway Light"/>
                <a:ea typeface="Raleway Light"/>
                <a:cs typeface="Raleway Light"/>
                <a:sym typeface="Raleway Light"/>
              </a:defRPr>
            </a:lvl3pPr>
            <a:lvl4pPr marL="1828800" marR="0" lvl="3" indent="-368300" algn="l" rtl="0">
              <a:lnSpc>
                <a:spcPct val="115000"/>
              </a:lnSpc>
              <a:spcBef>
                <a:spcPts val="600"/>
              </a:spcBef>
              <a:spcAft>
                <a:spcPts val="0"/>
              </a:spcAft>
              <a:buClr>
                <a:schemeClr val="dk1"/>
              </a:buClr>
              <a:buSzPts val="2200"/>
              <a:buFont typeface="Raleway Light"/>
              <a:buChar char="●"/>
              <a:defRPr sz="2200" b="0" i="0" u="none" strike="noStrike" cap="none">
                <a:solidFill>
                  <a:schemeClr val="dk1"/>
                </a:solidFill>
                <a:latin typeface="Raleway Light"/>
                <a:ea typeface="Raleway Light"/>
                <a:cs typeface="Raleway Light"/>
                <a:sym typeface="Raleway Light"/>
              </a:defRPr>
            </a:lvl4pPr>
            <a:lvl5pPr marL="2286000" marR="0" lvl="4" indent="-368300" algn="l" rtl="0">
              <a:lnSpc>
                <a:spcPct val="115000"/>
              </a:lnSpc>
              <a:spcBef>
                <a:spcPts val="600"/>
              </a:spcBef>
              <a:spcAft>
                <a:spcPts val="0"/>
              </a:spcAft>
              <a:buClr>
                <a:schemeClr val="dk1"/>
              </a:buClr>
              <a:buSzPts val="2200"/>
              <a:buFont typeface="Raleway Light"/>
              <a:buChar char="○"/>
              <a:defRPr sz="2200" b="0" i="0" u="none" strike="noStrike" cap="none">
                <a:solidFill>
                  <a:schemeClr val="dk1"/>
                </a:solidFill>
                <a:latin typeface="Raleway Light"/>
                <a:ea typeface="Raleway Light"/>
                <a:cs typeface="Raleway Light"/>
                <a:sym typeface="Raleway Light"/>
              </a:defRPr>
            </a:lvl5pPr>
            <a:lvl6pPr marL="2743200" marR="0" lvl="5" indent="-368300" algn="l" rtl="0">
              <a:lnSpc>
                <a:spcPct val="115000"/>
              </a:lnSpc>
              <a:spcBef>
                <a:spcPts val="600"/>
              </a:spcBef>
              <a:spcAft>
                <a:spcPts val="0"/>
              </a:spcAft>
              <a:buClr>
                <a:schemeClr val="dk1"/>
              </a:buClr>
              <a:buSzPts val="2200"/>
              <a:buFont typeface="Raleway Light"/>
              <a:buChar char="■"/>
              <a:defRPr sz="2200" b="0" i="0" u="none" strike="noStrike" cap="none">
                <a:solidFill>
                  <a:schemeClr val="dk1"/>
                </a:solidFill>
                <a:latin typeface="Raleway Light"/>
                <a:ea typeface="Raleway Light"/>
                <a:cs typeface="Raleway Light"/>
                <a:sym typeface="Raleway Light"/>
              </a:defRPr>
            </a:lvl6pPr>
            <a:lvl7pPr marL="3200400" marR="0" lvl="6" indent="-368300" algn="l" rtl="0">
              <a:lnSpc>
                <a:spcPct val="115000"/>
              </a:lnSpc>
              <a:spcBef>
                <a:spcPts val="600"/>
              </a:spcBef>
              <a:spcAft>
                <a:spcPts val="0"/>
              </a:spcAft>
              <a:buClr>
                <a:schemeClr val="dk1"/>
              </a:buClr>
              <a:buSzPts val="2200"/>
              <a:buFont typeface="Raleway Light"/>
              <a:buChar char="●"/>
              <a:defRPr sz="2200" b="0" i="0" u="none" strike="noStrike" cap="none">
                <a:solidFill>
                  <a:schemeClr val="dk1"/>
                </a:solidFill>
                <a:latin typeface="Raleway Light"/>
                <a:ea typeface="Raleway Light"/>
                <a:cs typeface="Raleway Light"/>
                <a:sym typeface="Raleway Light"/>
              </a:defRPr>
            </a:lvl7pPr>
            <a:lvl8pPr marL="3657600" marR="0" lvl="7" indent="-368300" algn="l" rtl="0">
              <a:lnSpc>
                <a:spcPct val="115000"/>
              </a:lnSpc>
              <a:spcBef>
                <a:spcPts val="600"/>
              </a:spcBef>
              <a:spcAft>
                <a:spcPts val="0"/>
              </a:spcAft>
              <a:buClr>
                <a:schemeClr val="dk1"/>
              </a:buClr>
              <a:buSzPts val="2200"/>
              <a:buFont typeface="Raleway Light"/>
              <a:buChar char="○"/>
              <a:defRPr sz="2200" b="0" i="0" u="none" strike="noStrike" cap="none">
                <a:solidFill>
                  <a:schemeClr val="dk1"/>
                </a:solidFill>
                <a:latin typeface="Raleway Light"/>
                <a:ea typeface="Raleway Light"/>
                <a:cs typeface="Raleway Light"/>
                <a:sym typeface="Raleway Light"/>
              </a:defRPr>
            </a:lvl8pPr>
            <a:lvl9pPr marL="4114800" marR="0" lvl="8" indent="-368300" algn="l" rtl="0">
              <a:lnSpc>
                <a:spcPct val="115000"/>
              </a:lnSpc>
              <a:spcBef>
                <a:spcPts val="600"/>
              </a:spcBef>
              <a:spcAft>
                <a:spcPts val="600"/>
              </a:spcAft>
              <a:buClr>
                <a:schemeClr val="dk1"/>
              </a:buClr>
              <a:buSzPts val="2200"/>
              <a:buFont typeface="Raleway Light"/>
              <a:buChar char="■"/>
              <a:defRPr sz="2200" b="0" i="0" u="none" strike="noStrike" cap="none">
                <a:solidFill>
                  <a:schemeClr val="dk1"/>
                </a:solidFill>
                <a:latin typeface="Raleway Light"/>
                <a:ea typeface="Raleway Light"/>
                <a:cs typeface="Raleway Light"/>
                <a:sym typeface="Raleway Light"/>
              </a:defRPr>
            </a:lvl9pPr>
          </a:lstStyle>
          <a:p>
            <a:endParaRPr/>
          </a:p>
        </p:txBody>
      </p:sp>
      <p:sp>
        <p:nvSpPr>
          <p:cNvPr id="8" name="Google Shape;8;p14"/>
          <p:cNvSpPr txBox="1">
            <a:spLocks noGrp="1"/>
          </p:cNvSpPr>
          <p:nvPr>
            <p:ph type="sldNum" idx="12"/>
          </p:nvPr>
        </p:nvSpPr>
        <p:spPr>
          <a:xfrm>
            <a:off x="8404384" y="4673651"/>
            <a:ext cx="5487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Raleway Light"/>
                <a:ea typeface="Raleway Light"/>
                <a:cs typeface="Raleway Light"/>
                <a:sym typeface="Raleway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mailto:Catherine.bodey@ucd.i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hyperlink" Target="https://www.plan.ie/campaigns2/we-need-to-talk-period/"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gov.ie/en/publication/264f4-period-poverty-in-ireland-discussion-paper-period-poverty-sub-committee-national-strategy-for-women-and-girls-20172020-february-202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hyperlink" Target="https://www.ucd.ie/strategy/t4media/UCD_2024_Strategy_Document.pdf" TargetMode="External"/><Relationship Id="rId4" Type="http://schemas.openxmlformats.org/officeDocument/2006/relationships/hyperlink" Target="https://www.ucd.ie/equality/t4media/UCD%20EDI%20Strategy%20and%20Action%20Plan%20Priorities%20for%202021%20-%202024.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g218b9a1aecc_0_28"/>
          <p:cNvSpPr txBox="1">
            <a:spLocks noGrp="1"/>
          </p:cNvSpPr>
          <p:nvPr>
            <p:ph type="ctrTitle" idx="4294967295"/>
          </p:nvPr>
        </p:nvSpPr>
        <p:spPr>
          <a:xfrm>
            <a:off x="855300" y="848825"/>
            <a:ext cx="5850900" cy="17151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rgbClr val="9283C0"/>
              </a:buClr>
              <a:buSzPts val="3200"/>
              <a:buFont typeface="Satisfy"/>
              <a:buNone/>
            </a:pPr>
            <a:r>
              <a:rPr lang="en" sz="3200" b="0" i="0" u="none" strike="noStrike" cap="none">
                <a:solidFill>
                  <a:srgbClr val="9283C0"/>
                </a:solidFill>
                <a:latin typeface="Satisfy"/>
                <a:ea typeface="Satisfy"/>
                <a:cs typeface="Satisfy"/>
                <a:sym typeface="Satisfy"/>
              </a:rPr>
              <a:t>This is Your Presentation Title</a:t>
            </a:r>
            <a:endParaRPr sz="3200" b="0" i="0" u="none" strike="noStrike" cap="none">
              <a:solidFill>
                <a:srgbClr val="9283C0"/>
              </a:solidFill>
              <a:latin typeface="Satisfy"/>
              <a:ea typeface="Satisfy"/>
              <a:cs typeface="Satisfy"/>
              <a:sym typeface="Satisfy"/>
            </a:endParaRPr>
          </a:p>
        </p:txBody>
      </p:sp>
      <p:sp>
        <p:nvSpPr>
          <p:cNvPr id="37" name="Google Shape;37;g218b9a1aecc_0_28"/>
          <p:cNvSpPr txBox="1">
            <a:spLocks noGrp="1"/>
          </p:cNvSpPr>
          <p:nvPr>
            <p:ph type="sldNum" idx="12"/>
          </p:nvPr>
        </p:nvSpPr>
        <p:spPr>
          <a:xfrm>
            <a:off x="8404384" y="46736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500"/>
              <a:buNone/>
            </a:pPr>
            <a:fld id="{00000000-1234-1234-1234-123412341234}" type="slidenum">
              <a:rPr lang="en"/>
              <a:t>1</a:t>
            </a:fld>
            <a:endParaRPr/>
          </a:p>
        </p:txBody>
      </p:sp>
      <p:pic>
        <p:nvPicPr>
          <p:cNvPr id="38" name="Google Shape;38;g218b9a1aecc_0_28"/>
          <p:cNvPicPr preferRelativeResize="0"/>
          <p:nvPr/>
        </p:nvPicPr>
        <p:blipFill rotWithShape="1">
          <a:blip r:embed="rId3">
            <a:alphaModFix/>
          </a:blip>
          <a:srcRect/>
          <a:stretch/>
        </p:blipFill>
        <p:spPr>
          <a:xfrm>
            <a:off x="0" y="0"/>
            <a:ext cx="9144000" cy="5143501"/>
          </a:xfrm>
          <a:prstGeom prst="rect">
            <a:avLst/>
          </a:prstGeom>
          <a:noFill/>
          <a:ln>
            <a:noFill/>
          </a:ln>
        </p:spPr>
      </p:pic>
      <p:sp>
        <p:nvSpPr>
          <p:cNvPr id="39" name="Google Shape;39;g218b9a1aecc_0_28"/>
          <p:cNvSpPr txBox="1"/>
          <p:nvPr/>
        </p:nvSpPr>
        <p:spPr>
          <a:xfrm>
            <a:off x="820700" y="1365475"/>
            <a:ext cx="3566700" cy="240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 sz="3600" b="0" i="0" u="none" strike="noStrike" cap="none">
                <a:solidFill>
                  <a:srgbClr val="000000"/>
                </a:solidFill>
                <a:latin typeface="Raleway ExtraBold"/>
                <a:ea typeface="Raleway ExtraBold"/>
                <a:cs typeface="Raleway ExtraBold"/>
                <a:sym typeface="Raleway ExtraBold"/>
              </a:rPr>
              <a:t>End Period Poverty Initiative </a:t>
            </a:r>
            <a:endParaRPr sz="3600" b="0" i="0" u="none" strike="noStrike" cap="none">
              <a:solidFill>
                <a:srgbClr val="000000"/>
              </a:solidFill>
              <a:latin typeface="Raleway ExtraBold"/>
              <a:ea typeface="Raleway ExtraBold"/>
              <a:cs typeface="Raleway ExtraBold"/>
              <a:sym typeface="Raleway ExtraBold"/>
            </a:endParaRPr>
          </a:p>
          <a:p>
            <a:pPr marL="0" marR="0" lvl="0" indent="0" algn="l" rtl="0">
              <a:lnSpc>
                <a:spcPct val="100000"/>
              </a:lnSpc>
              <a:spcBef>
                <a:spcPts val="0"/>
              </a:spcBef>
              <a:spcAft>
                <a:spcPts val="0"/>
              </a:spcAft>
              <a:buClr>
                <a:srgbClr val="000000"/>
              </a:buClr>
              <a:buSzPts val="3600"/>
              <a:buFont typeface="Arial"/>
              <a:buNone/>
            </a:pPr>
            <a:r>
              <a:rPr lang="en" sz="3600" b="0" i="0" u="none" strike="noStrike" cap="none">
                <a:solidFill>
                  <a:srgbClr val="000000"/>
                </a:solidFill>
                <a:latin typeface="Raleway ExtraBold"/>
                <a:ea typeface="Raleway ExtraBold"/>
                <a:cs typeface="Raleway ExtraBold"/>
                <a:sym typeface="Raleway ExtraBold"/>
              </a:rPr>
              <a:t>at UCD Library</a:t>
            </a:r>
            <a:endParaRPr sz="3600" b="0" i="0" u="none" strike="noStrike" cap="none">
              <a:solidFill>
                <a:srgbClr val="000000"/>
              </a:solidFill>
              <a:latin typeface="Raleway ExtraBold"/>
              <a:ea typeface="Raleway ExtraBold"/>
              <a:cs typeface="Raleway ExtraBold"/>
              <a:sym typeface="Raleway ExtraBold"/>
            </a:endParaRPr>
          </a:p>
        </p:txBody>
      </p:sp>
      <p:sp>
        <p:nvSpPr>
          <p:cNvPr id="40" name="Google Shape;40;g218b9a1aecc_0_28"/>
          <p:cNvSpPr txBox="1"/>
          <p:nvPr/>
        </p:nvSpPr>
        <p:spPr>
          <a:xfrm rot="-5400000">
            <a:off x="7966023" y="833188"/>
            <a:ext cx="1974123"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800" b="0" i="0" u="none" strike="noStrike" cap="none">
                <a:solidFill>
                  <a:srgbClr val="000000"/>
                </a:solidFill>
                <a:latin typeface="Raleway Light"/>
                <a:ea typeface="Raleway Light"/>
                <a:cs typeface="Raleway Light"/>
                <a:sym typeface="Raleway Light"/>
              </a:rPr>
              <a:t>Image: UCD Library Outreach Team</a:t>
            </a:r>
            <a:endParaRPr sz="800" b="0" i="0" u="none" strike="noStrike" cap="none">
              <a:solidFill>
                <a:srgbClr val="000000"/>
              </a:solidFill>
              <a:latin typeface="Raleway Light"/>
              <a:ea typeface="Raleway Light"/>
              <a:cs typeface="Raleway Light"/>
              <a:sym typeface="Raleway Light"/>
            </a:endParaRPr>
          </a:p>
        </p:txBody>
      </p:sp>
      <p:sp>
        <p:nvSpPr>
          <p:cNvPr id="41" name="Google Shape;41;g218b9a1aecc_0_28"/>
          <p:cNvSpPr txBox="1"/>
          <p:nvPr/>
        </p:nvSpPr>
        <p:spPr>
          <a:xfrm>
            <a:off x="820700" y="3893225"/>
            <a:ext cx="436080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400" b="0" i="0" u="none" strike="noStrike" cap="none">
                <a:solidFill>
                  <a:srgbClr val="000000"/>
                </a:solidFill>
                <a:latin typeface="Arial"/>
                <a:ea typeface="Arial"/>
                <a:cs typeface="Arial"/>
                <a:sym typeface="Arial"/>
              </a:rPr>
              <a:t>Catherine Bodey &amp; Vanessa Buckley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400" b="0" i="0" u="none" strike="noStrike" cap="none">
                <a:solidFill>
                  <a:srgbClr val="000000"/>
                </a:solidFill>
                <a:latin typeface="Arial"/>
                <a:ea typeface="Arial"/>
                <a:cs typeface="Arial"/>
                <a:sym typeface="Arial"/>
              </a:rPr>
              <a:t>UCD Library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4"/>
              </a:rPr>
              <a:t>Catherine.bodey@ucd.ie</a:t>
            </a: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Vanessa.r.buckley@ucd.ie</a:t>
            </a:r>
            <a:endParaRPr sz="1000" b="0" i="0" u="none" strike="noStrike" cap="none">
              <a:solidFill>
                <a:srgbClr val="000000"/>
              </a:solidFill>
              <a:latin typeface="Arial"/>
              <a:ea typeface="Arial"/>
              <a:cs typeface="Arial"/>
              <a:sym typeface="Arial"/>
            </a:endParaRPr>
          </a:p>
        </p:txBody>
      </p:sp>
      <p:pic>
        <p:nvPicPr>
          <p:cNvPr id="42" name="Google Shape;42;g218b9a1aecc_0_28"/>
          <p:cNvPicPr preferRelativeResize="0"/>
          <p:nvPr/>
        </p:nvPicPr>
        <p:blipFill rotWithShape="1">
          <a:blip r:embed="rId5">
            <a:alphaModFix/>
          </a:blip>
          <a:srcRect/>
          <a:stretch/>
        </p:blipFill>
        <p:spPr>
          <a:xfrm>
            <a:off x="7967425" y="3997900"/>
            <a:ext cx="1050950" cy="1050950"/>
          </a:xfrm>
          <a:prstGeom prst="rect">
            <a:avLst/>
          </a:prstGeom>
          <a:noFill/>
          <a:ln>
            <a:noFill/>
          </a:ln>
        </p:spPr>
      </p:pic>
      <p:pic>
        <p:nvPicPr>
          <p:cNvPr id="43" name="Google Shape;43;g218b9a1aecc_0_28"/>
          <p:cNvPicPr preferRelativeResize="0"/>
          <p:nvPr/>
        </p:nvPicPr>
        <p:blipFill rotWithShape="1">
          <a:blip r:embed="rId6">
            <a:alphaModFix/>
          </a:blip>
          <a:srcRect/>
          <a:stretch/>
        </p:blipFill>
        <p:spPr>
          <a:xfrm>
            <a:off x="234427" y="4172176"/>
            <a:ext cx="483374" cy="7023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6"/>
          <p:cNvSpPr txBox="1">
            <a:spLocks noGrp="1"/>
          </p:cNvSpPr>
          <p:nvPr>
            <p:ph type="title"/>
          </p:nvPr>
        </p:nvSpPr>
        <p:spPr>
          <a:xfrm>
            <a:off x="431999" y="432000"/>
            <a:ext cx="8151828" cy="39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3200"/>
              <a:buNone/>
            </a:pPr>
            <a:r>
              <a:rPr lang="en">
                <a:solidFill>
                  <a:srgbClr val="655A87"/>
                </a:solidFill>
                <a:latin typeface="Raleway SemiBold"/>
                <a:ea typeface="Raleway SemiBold"/>
                <a:cs typeface="Raleway SemiBold"/>
                <a:sym typeface="Raleway SemiBold"/>
              </a:rPr>
              <a:t>Use all the channels at your disposal</a:t>
            </a:r>
            <a:endParaRPr/>
          </a:p>
        </p:txBody>
      </p:sp>
      <p:pic>
        <p:nvPicPr>
          <p:cNvPr id="123" name="Google Shape;123;p6" descr="Graphical user interface, application&#10;&#10;Description automatically generated"/>
          <p:cNvPicPr preferRelativeResize="0"/>
          <p:nvPr/>
        </p:nvPicPr>
        <p:blipFill rotWithShape="1">
          <a:blip r:embed="rId3">
            <a:alphaModFix/>
          </a:blip>
          <a:srcRect/>
          <a:stretch/>
        </p:blipFill>
        <p:spPr>
          <a:xfrm>
            <a:off x="933649" y="984593"/>
            <a:ext cx="7804253" cy="3174314"/>
          </a:xfrm>
          <a:prstGeom prst="rect">
            <a:avLst/>
          </a:prstGeom>
          <a:noFill/>
          <a:ln>
            <a:noFill/>
          </a:ln>
        </p:spPr>
      </p:pic>
      <p:sp>
        <p:nvSpPr>
          <p:cNvPr id="124" name="Google Shape;124;p6"/>
          <p:cNvSpPr txBox="1"/>
          <p:nvPr/>
        </p:nvSpPr>
        <p:spPr>
          <a:xfrm>
            <a:off x="1037109" y="4299727"/>
            <a:ext cx="685388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chemeClr val="dk1"/>
                </a:solidFill>
                <a:latin typeface="Raleway"/>
                <a:ea typeface="Raleway"/>
                <a:cs typeface="Raleway"/>
                <a:sym typeface="Raleway"/>
              </a:rPr>
              <a:t>l-r, top to bottom: </a:t>
            </a:r>
            <a:r>
              <a:rPr lang="en" sz="1400" b="0" i="0" u="none" strike="noStrike" cap="none">
                <a:solidFill>
                  <a:schemeClr val="dk1"/>
                </a:solidFill>
                <a:latin typeface="Raleway"/>
                <a:ea typeface="Raleway"/>
                <a:cs typeface="Raleway"/>
                <a:sym typeface="Raleway"/>
              </a:rPr>
              <a:t>Instagram; UCD Library Homepage; Twitter and Facebook; Instagram Stories; and the plasma screen at the O’Brien Centre for Science.</a:t>
            </a:r>
            <a:endParaRPr/>
          </a:p>
        </p:txBody>
      </p:sp>
      <p:pic>
        <p:nvPicPr>
          <p:cNvPr id="125" name="Google Shape;125;p6"/>
          <p:cNvPicPr preferRelativeResize="0"/>
          <p:nvPr/>
        </p:nvPicPr>
        <p:blipFill rotWithShape="1">
          <a:blip r:embed="rId4">
            <a:alphaModFix/>
          </a:blip>
          <a:srcRect/>
          <a:stretch/>
        </p:blipFill>
        <p:spPr>
          <a:xfrm>
            <a:off x="7967425" y="3997900"/>
            <a:ext cx="1050950" cy="1050950"/>
          </a:xfrm>
          <a:prstGeom prst="rect">
            <a:avLst/>
          </a:prstGeom>
          <a:noFill/>
          <a:ln>
            <a:noFill/>
          </a:ln>
        </p:spPr>
      </p:pic>
      <p:pic>
        <p:nvPicPr>
          <p:cNvPr id="126" name="Google Shape;126;p6"/>
          <p:cNvPicPr preferRelativeResize="0"/>
          <p:nvPr/>
        </p:nvPicPr>
        <p:blipFill rotWithShape="1">
          <a:blip r:embed="rId5">
            <a:alphaModFix/>
          </a:blip>
          <a:srcRect/>
          <a:stretch/>
        </p:blipFill>
        <p:spPr>
          <a:xfrm>
            <a:off x="234427" y="4172176"/>
            <a:ext cx="483374" cy="7023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7" descr="Graphical user interface, text, application&#10;&#10;Description automatically generated"/>
          <p:cNvPicPr preferRelativeResize="0"/>
          <p:nvPr/>
        </p:nvPicPr>
        <p:blipFill rotWithShape="1">
          <a:blip r:embed="rId3">
            <a:alphaModFix/>
          </a:blip>
          <a:srcRect/>
          <a:stretch/>
        </p:blipFill>
        <p:spPr>
          <a:xfrm>
            <a:off x="1029582" y="967593"/>
            <a:ext cx="7084836" cy="3322544"/>
          </a:xfrm>
          <a:prstGeom prst="rect">
            <a:avLst/>
          </a:prstGeom>
          <a:noFill/>
          <a:ln>
            <a:noFill/>
          </a:ln>
        </p:spPr>
      </p:pic>
      <p:sp>
        <p:nvSpPr>
          <p:cNvPr id="132" name="Google Shape;132;p7"/>
          <p:cNvSpPr txBox="1">
            <a:spLocks noGrp="1"/>
          </p:cNvSpPr>
          <p:nvPr>
            <p:ph type="title"/>
          </p:nvPr>
        </p:nvSpPr>
        <p:spPr>
          <a:xfrm>
            <a:off x="431718" y="432000"/>
            <a:ext cx="6110100" cy="3963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3200"/>
              <a:buNone/>
            </a:pPr>
            <a:r>
              <a:rPr lang="en">
                <a:solidFill>
                  <a:srgbClr val="655A87"/>
                </a:solidFill>
                <a:latin typeface="Raleway SemiBold"/>
                <a:ea typeface="Raleway SemiBold"/>
                <a:cs typeface="Raleway SemiBold"/>
                <a:sym typeface="Raleway SemiBold"/>
              </a:rPr>
              <a:t>Hitting the jackpot</a:t>
            </a:r>
            <a:endParaRPr/>
          </a:p>
        </p:txBody>
      </p:sp>
      <p:pic>
        <p:nvPicPr>
          <p:cNvPr id="133" name="Google Shape;133;p7"/>
          <p:cNvPicPr preferRelativeResize="0"/>
          <p:nvPr/>
        </p:nvPicPr>
        <p:blipFill rotWithShape="1">
          <a:blip r:embed="rId4">
            <a:alphaModFix/>
          </a:blip>
          <a:srcRect/>
          <a:stretch/>
        </p:blipFill>
        <p:spPr>
          <a:xfrm>
            <a:off x="7967425" y="3997900"/>
            <a:ext cx="1050950" cy="1050950"/>
          </a:xfrm>
          <a:prstGeom prst="rect">
            <a:avLst/>
          </a:prstGeom>
          <a:noFill/>
          <a:ln>
            <a:noFill/>
          </a:ln>
        </p:spPr>
      </p:pic>
      <p:pic>
        <p:nvPicPr>
          <p:cNvPr id="134" name="Google Shape;134;p7"/>
          <p:cNvPicPr preferRelativeResize="0"/>
          <p:nvPr/>
        </p:nvPicPr>
        <p:blipFill rotWithShape="1">
          <a:blip r:embed="rId5">
            <a:alphaModFix/>
          </a:blip>
          <a:srcRect/>
          <a:stretch/>
        </p:blipFill>
        <p:spPr>
          <a:xfrm>
            <a:off x="234427" y="4172176"/>
            <a:ext cx="483374" cy="7023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sp>
        <p:nvSpPr>
          <p:cNvPr id="139" name="Google Shape;139;g218b9a1aecc_0_57"/>
          <p:cNvSpPr txBox="1">
            <a:spLocks noGrp="1"/>
          </p:cNvSpPr>
          <p:nvPr>
            <p:ph type="title"/>
          </p:nvPr>
        </p:nvSpPr>
        <p:spPr>
          <a:xfrm>
            <a:off x="693350" y="523550"/>
            <a:ext cx="6272100" cy="46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000000"/>
              </a:buClr>
              <a:buSzPts val="3200"/>
              <a:buFont typeface="Arial"/>
              <a:buNone/>
            </a:pPr>
            <a:r>
              <a:rPr lang="en">
                <a:solidFill>
                  <a:srgbClr val="655A87"/>
                </a:solidFill>
                <a:latin typeface="Raleway SemiBold"/>
                <a:ea typeface="Raleway SemiBold"/>
                <a:cs typeface="Raleway SemiBold"/>
                <a:sym typeface="Raleway SemiBold"/>
              </a:rPr>
              <a:t>Operation and lessons learnt…</a:t>
            </a:r>
            <a:endParaRPr/>
          </a:p>
        </p:txBody>
      </p:sp>
      <p:sp>
        <p:nvSpPr>
          <p:cNvPr id="140" name="Google Shape;140;g218b9a1aecc_0_57"/>
          <p:cNvSpPr txBox="1">
            <a:spLocks noGrp="1"/>
          </p:cNvSpPr>
          <p:nvPr>
            <p:ph type="body" idx="1"/>
          </p:nvPr>
        </p:nvSpPr>
        <p:spPr>
          <a:xfrm>
            <a:off x="855300" y="1096625"/>
            <a:ext cx="6110100" cy="3245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2000"/>
              <a:buNone/>
            </a:pPr>
            <a:r>
              <a:rPr lang="en" sz="2000"/>
              <a:t>Operation</a:t>
            </a:r>
            <a:endParaRPr sz="2000"/>
          </a:p>
          <a:p>
            <a:pPr marL="457200" lvl="0" indent="-355600" algn="l" rtl="0">
              <a:lnSpc>
                <a:spcPct val="100000"/>
              </a:lnSpc>
              <a:spcBef>
                <a:spcPts val="0"/>
              </a:spcBef>
              <a:spcAft>
                <a:spcPts val="0"/>
              </a:spcAft>
              <a:buSzPts val="2000"/>
              <a:buChar char="❏"/>
            </a:pPr>
            <a:r>
              <a:rPr lang="en" sz="2000"/>
              <a:t>library volunteers &amp; SU staff</a:t>
            </a:r>
            <a:endParaRPr sz="2000"/>
          </a:p>
          <a:p>
            <a:pPr marL="457200" lvl="0" indent="-355600" algn="l" rtl="0">
              <a:lnSpc>
                <a:spcPct val="100000"/>
              </a:lnSpc>
              <a:spcBef>
                <a:spcPts val="0"/>
              </a:spcBef>
              <a:spcAft>
                <a:spcPts val="0"/>
              </a:spcAft>
              <a:buSzPts val="2000"/>
              <a:buChar char="❏"/>
            </a:pPr>
            <a:r>
              <a:rPr lang="en" sz="2000"/>
              <a:t>refilled daily</a:t>
            </a:r>
            <a:endParaRPr sz="2000"/>
          </a:p>
          <a:p>
            <a:pPr marL="457200" lvl="0" indent="-355600" algn="l" rtl="0">
              <a:lnSpc>
                <a:spcPct val="100000"/>
              </a:lnSpc>
              <a:spcBef>
                <a:spcPts val="0"/>
              </a:spcBef>
              <a:spcAft>
                <a:spcPts val="0"/>
              </a:spcAft>
              <a:buSzPts val="2000"/>
              <a:buChar char="❏"/>
            </a:pPr>
            <a:r>
              <a:rPr lang="en" sz="2000"/>
              <a:t>Over 17,000 individual items supplied</a:t>
            </a:r>
            <a:endParaRPr sz="2000"/>
          </a:p>
          <a:p>
            <a:pPr marL="0" lvl="0" indent="0" algn="l" rtl="0">
              <a:lnSpc>
                <a:spcPct val="100000"/>
              </a:lnSpc>
              <a:spcBef>
                <a:spcPts val="700"/>
              </a:spcBef>
              <a:spcAft>
                <a:spcPts val="0"/>
              </a:spcAft>
              <a:buSzPts val="2000"/>
              <a:buNone/>
            </a:pPr>
            <a:r>
              <a:rPr lang="en" sz="2000"/>
              <a:t>Dispensers - simple is best</a:t>
            </a:r>
            <a:endParaRPr sz="2000"/>
          </a:p>
          <a:p>
            <a:pPr marL="457200" lvl="0" indent="-355600" algn="l" rtl="0">
              <a:lnSpc>
                <a:spcPct val="100000"/>
              </a:lnSpc>
              <a:spcBef>
                <a:spcPts val="0"/>
              </a:spcBef>
              <a:spcAft>
                <a:spcPts val="0"/>
              </a:spcAft>
              <a:buSzPts val="2000"/>
              <a:buChar char="❏"/>
            </a:pPr>
            <a:r>
              <a:rPr lang="en" sz="2000"/>
              <a:t>visual stock check</a:t>
            </a:r>
            <a:endParaRPr sz="2000"/>
          </a:p>
          <a:p>
            <a:pPr marL="457200" lvl="0" indent="-355600" algn="l" rtl="0">
              <a:lnSpc>
                <a:spcPct val="100000"/>
              </a:lnSpc>
              <a:spcBef>
                <a:spcPts val="0"/>
              </a:spcBef>
              <a:spcAft>
                <a:spcPts val="0"/>
              </a:spcAft>
              <a:buSzPts val="2000"/>
              <a:buChar char="❏"/>
            </a:pPr>
            <a:r>
              <a:rPr lang="en" sz="2000"/>
              <a:t>easy to refill</a:t>
            </a:r>
            <a:endParaRPr sz="2000"/>
          </a:p>
          <a:p>
            <a:pPr marL="0" lvl="0" indent="0" algn="l" rtl="0">
              <a:lnSpc>
                <a:spcPct val="100000"/>
              </a:lnSpc>
              <a:spcBef>
                <a:spcPts val="700"/>
              </a:spcBef>
              <a:spcAft>
                <a:spcPts val="0"/>
              </a:spcAft>
              <a:buSzPts val="2000"/>
              <a:buNone/>
            </a:pPr>
            <a:r>
              <a:rPr lang="en" sz="2000"/>
              <a:t>Product</a:t>
            </a:r>
            <a:endParaRPr sz="2000"/>
          </a:p>
          <a:p>
            <a:pPr marL="457200" lvl="0" indent="-355600" algn="l" rtl="0">
              <a:lnSpc>
                <a:spcPct val="100000"/>
              </a:lnSpc>
              <a:spcBef>
                <a:spcPts val="0"/>
              </a:spcBef>
              <a:spcAft>
                <a:spcPts val="0"/>
              </a:spcAft>
              <a:buSzPts val="2000"/>
              <a:buChar char="❏"/>
            </a:pPr>
            <a:r>
              <a:rPr lang="en" sz="2000"/>
              <a:t>environmental impact</a:t>
            </a:r>
            <a:endParaRPr sz="2000"/>
          </a:p>
          <a:p>
            <a:pPr marL="914400" lvl="0" indent="0" algn="l" rtl="0">
              <a:lnSpc>
                <a:spcPct val="115000"/>
              </a:lnSpc>
              <a:spcBef>
                <a:spcPts val="0"/>
              </a:spcBef>
              <a:spcAft>
                <a:spcPts val="0"/>
              </a:spcAft>
              <a:buSzPts val="2000"/>
              <a:buNone/>
            </a:pPr>
            <a:endParaRPr sz="2000"/>
          </a:p>
          <a:p>
            <a:pPr marL="457200" lvl="0" indent="0" algn="l" rtl="0">
              <a:lnSpc>
                <a:spcPct val="115000"/>
              </a:lnSpc>
              <a:spcBef>
                <a:spcPts val="0"/>
              </a:spcBef>
              <a:spcAft>
                <a:spcPts val="0"/>
              </a:spcAft>
              <a:buSzPts val="2000"/>
              <a:buNone/>
            </a:pPr>
            <a:endParaRPr/>
          </a:p>
        </p:txBody>
      </p:sp>
      <p:pic>
        <p:nvPicPr>
          <p:cNvPr id="141" name="Google Shape;141;g218b9a1aecc_0_57"/>
          <p:cNvPicPr preferRelativeResize="0"/>
          <p:nvPr/>
        </p:nvPicPr>
        <p:blipFill rotWithShape="1">
          <a:blip r:embed="rId4">
            <a:alphaModFix/>
          </a:blip>
          <a:srcRect/>
          <a:stretch/>
        </p:blipFill>
        <p:spPr>
          <a:xfrm>
            <a:off x="7967425" y="3997900"/>
            <a:ext cx="1050950" cy="1050950"/>
          </a:xfrm>
          <a:prstGeom prst="rect">
            <a:avLst/>
          </a:prstGeom>
          <a:noFill/>
          <a:ln>
            <a:noFill/>
          </a:ln>
        </p:spPr>
      </p:pic>
      <p:pic>
        <p:nvPicPr>
          <p:cNvPr id="142" name="Google Shape;142;g218b9a1aecc_0_57"/>
          <p:cNvPicPr preferRelativeResize="0"/>
          <p:nvPr/>
        </p:nvPicPr>
        <p:blipFill rotWithShape="1">
          <a:blip r:embed="rId5">
            <a:alphaModFix/>
          </a:blip>
          <a:srcRect/>
          <a:stretch/>
        </p:blipFill>
        <p:spPr>
          <a:xfrm>
            <a:off x="234427" y="4172176"/>
            <a:ext cx="483374" cy="7023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0"/>
          <p:cNvSpPr txBox="1">
            <a:spLocks noGrp="1"/>
          </p:cNvSpPr>
          <p:nvPr>
            <p:ph type="title"/>
          </p:nvPr>
        </p:nvSpPr>
        <p:spPr>
          <a:xfrm>
            <a:off x="855300" y="801250"/>
            <a:ext cx="6110100" cy="3963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3200"/>
              <a:buNone/>
            </a:pPr>
            <a:r>
              <a:rPr lang="en">
                <a:solidFill>
                  <a:srgbClr val="655A87"/>
                </a:solidFill>
                <a:latin typeface="Raleway SemiBold"/>
                <a:ea typeface="Raleway SemiBold"/>
                <a:cs typeface="Raleway SemiBold"/>
                <a:sym typeface="Raleway SemiBold"/>
              </a:rPr>
              <a:t>Impact</a:t>
            </a:r>
            <a:endParaRPr/>
          </a:p>
        </p:txBody>
      </p:sp>
      <p:sp>
        <p:nvSpPr>
          <p:cNvPr id="148" name="Google Shape;148;p10"/>
          <p:cNvSpPr txBox="1">
            <a:spLocks noGrp="1"/>
          </p:cNvSpPr>
          <p:nvPr>
            <p:ph type="body" idx="1"/>
          </p:nvPr>
        </p:nvSpPr>
        <p:spPr>
          <a:xfrm>
            <a:off x="855300" y="1315950"/>
            <a:ext cx="4118400" cy="30264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2000"/>
              <a:buNone/>
            </a:pPr>
            <a:r>
              <a:rPr lang="en" sz="2000"/>
              <a:t>Awarded ‘UCD Values in Action Award 2022’</a:t>
            </a:r>
            <a:endParaRPr sz="2000"/>
          </a:p>
          <a:p>
            <a:pPr marL="457200" lvl="0" indent="-330200" algn="l" rtl="0">
              <a:lnSpc>
                <a:spcPct val="115000"/>
              </a:lnSpc>
              <a:spcBef>
                <a:spcPts val="0"/>
              </a:spcBef>
              <a:spcAft>
                <a:spcPts val="0"/>
              </a:spcAft>
              <a:buSzPts val="1600"/>
              <a:buChar char="❏"/>
            </a:pPr>
            <a:r>
              <a:rPr lang="en" sz="1600"/>
              <a:t>upholding the value UCD places on engagement, excellence, creativity and diversity</a:t>
            </a:r>
            <a:endParaRPr sz="1600"/>
          </a:p>
          <a:p>
            <a:pPr marL="457200" lvl="0" indent="0" algn="l" rtl="0">
              <a:lnSpc>
                <a:spcPct val="115000"/>
              </a:lnSpc>
              <a:spcBef>
                <a:spcPts val="0"/>
              </a:spcBef>
              <a:spcAft>
                <a:spcPts val="0"/>
              </a:spcAft>
              <a:buSzPts val="2000"/>
              <a:buNone/>
            </a:pPr>
            <a:endParaRPr sz="1600"/>
          </a:p>
          <a:p>
            <a:pPr marL="0" lvl="0" indent="0" algn="l" rtl="0">
              <a:lnSpc>
                <a:spcPct val="115000"/>
              </a:lnSpc>
              <a:spcBef>
                <a:spcPts val="0"/>
              </a:spcBef>
              <a:spcAft>
                <a:spcPts val="0"/>
              </a:spcAft>
              <a:buSzPts val="2000"/>
              <a:buNone/>
            </a:pPr>
            <a:r>
              <a:rPr lang="en" sz="2000"/>
              <a:t>‘Proof of concept’ for university wide roll-out</a:t>
            </a:r>
            <a:endParaRPr sz="1600"/>
          </a:p>
          <a:p>
            <a:pPr marL="0" lvl="0" indent="0" algn="l" rtl="0">
              <a:lnSpc>
                <a:spcPct val="115000"/>
              </a:lnSpc>
              <a:spcBef>
                <a:spcPts val="0"/>
              </a:spcBef>
              <a:spcAft>
                <a:spcPts val="0"/>
              </a:spcAft>
              <a:buSzPts val="2000"/>
              <a:buNone/>
            </a:pPr>
            <a:endParaRPr sz="2000"/>
          </a:p>
        </p:txBody>
      </p:sp>
      <p:pic>
        <p:nvPicPr>
          <p:cNvPr id="149" name="Google Shape;149;p10"/>
          <p:cNvPicPr preferRelativeResize="0"/>
          <p:nvPr/>
        </p:nvPicPr>
        <p:blipFill rotWithShape="1">
          <a:blip r:embed="rId3">
            <a:alphaModFix/>
          </a:blip>
          <a:srcRect/>
          <a:stretch/>
        </p:blipFill>
        <p:spPr>
          <a:xfrm>
            <a:off x="5494700" y="301225"/>
            <a:ext cx="2205050" cy="1822400"/>
          </a:xfrm>
          <a:prstGeom prst="rect">
            <a:avLst/>
          </a:prstGeom>
          <a:noFill/>
          <a:ln>
            <a:noFill/>
          </a:ln>
        </p:spPr>
      </p:pic>
      <p:sp>
        <p:nvSpPr>
          <p:cNvPr id="150" name="Google Shape;150;p10"/>
          <p:cNvSpPr txBox="1"/>
          <p:nvPr/>
        </p:nvSpPr>
        <p:spPr>
          <a:xfrm>
            <a:off x="5306225" y="2172550"/>
            <a:ext cx="30981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Raleway Light"/>
                <a:ea typeface="Raleway Light"/>
                <a:cs typeface="Raleway Light"/>
                <a:sym typeface="Raleway Light"/>
              </a:rPr>
              <a:t>Members of UCD Library receiving ‘UCD Values in Action Awards 2022’</a:t>
            </a:r>
            <a:endParaRPr sz="1200" b="0" i="0" u="none" strike="noStrike" cap="none">
              <a:solidFill>
                <a:srgbClr val="000000"/>
              </a:solidFill>
              <a:latin typeface="Arial"/>
              <a:ea typeface="Arial"/>
              <a:cs typeface="Arial"/>
              <a:sym typeface="Arial"/>
            </a:endParaRPr>
          </a:p>
        </p:txBody>
      </p:sp>
      <p:pic>
        <p:nvPicPr>
          <p:cNvPr id="151" name="Google Shape;151;p10"/>
          <p:cNvPicPr preferRelativeResize="0"/>
          <p:nvPr/>
        </p:nvPicPr>
        <p:blipFill rotWithShape="1">
          <a:blip r:embed="rId4">
            <a:alphaModFix/>
          </a:blip>
          <a:srcRect/>
          <a:stretch/>
        </p:blipFill>
        <p:spPr>
          <a:xfrm>
            <a:off x="5558212" y="2544950"/>
            <a:ext cx="2205049" cy="2384072"/>
          </a:xfrm>
          <a:prstGeom prst="rect">
            <a:avLst/>
          </a:prstGeom>
          <a:noFill/>
          <a:ln>
            <a:noFill/>
          </a:ln>
        </p:spPr>
      </p:pic>
      <p:pic>
        <p:nvPicPr>
          <p:cNvPr id="152" name="Google Shape;152;p10"/>
          <p:cNvPicPr preferRelativeResize="0"/>
          <p:nvPr/>
        </p:nvPicPr>
        <p:blipFill rotWithShape="1">
          <a:blip r:embed="rId5">
            <a:alphaModFix/>
          </a:blip>
          <a:srcRect/>
          <a:stretch/>
        </p:blipFill>
        <p:spPr>
          <a:xfrm>
            <a:off x="7967425" y="3997900"/>
            <a:ext cx="1050950" cy="1050950"/>
          </a:xfrm>
          <a:prstGeom prst="rect">
            <a:avLst/>
          </a:prstGeom>
          <a:noFill/>
          <a:ln>
            <a:noFill/>
          </a:ln>
        </p:spPr>
      </p:pic>
      <p:pic>
        <p:nvPicPr>
          <p:cNvPr id="153" name="Google Shape;153;p10"/>
          <p:cNvPicPr preferRelativeResize="0"/>
          <p:nvPr/>
        </p:nvPicPr>
        <p:blipFill rotWithShape="1">
          <a:blip r:embed="rId6">
            <a:alphaModFix/>
          </a:blip>
          <a:srcRect/>
          <a:stretch/>
        </p:blipFill>
        <p:spPr>
          <a:xfrm>
            <a:off x="234427" y="4172176"/>
            <a:ext cx="483374" cy="7023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8"/>
          <p:cNvSpPr txBox="1">
            <a:spLocks noGrp="1"/>
          </p:cNvSpPr>
          <p:nvPr>
            <p:ph type="title"/>
          </p:nvPr>
        </p:nvSpPr>
        <p:spPr>
          <a:xfrm>
            <a:off x="855300" y="836000"/>
            <a:ext cx="6110100" cy="3963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3200"/>
              <a:buNone/>
            </a:pPr>
            <a:r>
              <a:rPr lang="en">
                <a:solidFill>
                  <a:srgbClr val="655A87"/>
                </a:solidFill>
                <a:latin typeface="Raleway SemiBold"/>
                <a:ea typeface="Raleway SemiBold"/>
                <a:cs typeface="Raleway SemiBold"/>
                <a:sym typeface="Raleway SemiBold"/>
              </a:rPr>
              <a:t>And how does it look now</a:t>
            </a:r>
            <a:endParaRPr/>
          </a:p>
        </p:txBody>
      </p:sp>
      <p:pic>
        <p:nvPicPr>
          <p:cNvPr id="159" name="Google Shape;159;p8" descr="Graphical user interface&#10;&#10;Description automatically generated"/>
          <p:cNvPicPr preferRelativeResize="0"/>
          <p:nvPr/>
        </p:nvPicPr>
        <p:blipFill rotWithShape="1">
          <a:blip r:embed="rId3">
            <a:alphaModFix/>
          </a:blip>
          <a:srcRect/>
          <a:stretch/>
        </p:blipFill>
        <p:spPr>
          <a:xfrm>
            <a:off x="641635" y="1001579"/>
            <a:ext cx="7860730" cy="3140342"/>
          </a:xfrm>
          <a:prstGeom prst="rect">
            <a:avLst/>
          </a:prstGeom>
          <a:noFill/>
          <a:ln>
            <a:noFill/>
          </a:ln>
        </p:spPr>
      </p:pic>
      <p:pic>
        <p:nvPicPr>
          <p:cNvPr id="160" name="Google Shape;160;p8"/>
          <p:cNvPicPr preferRelativeResize="0"/>
          <p:nvPr/>
        </p:nvPicPr>
        <p:blipFill rotWithShape="1">
          <a:blip r:embed="rId4">
            <a:alphaModFix/>
          </a:blip>
          <a:srcRect/>
          <a:stretch/>
        </p:blipFill>
        <p:spPr>
          <a:xfrm>
            <a:off x="7967425" y="3997900"/>
            <a:ext cx="1050950" cy="1050950"/>
          </a:xfrm>
          <a:prstGeom prst="rect">
            <a:avLst/>
          </a:prstGeom>
          <a:noFill/>
          <a:ln>
            <a:noFill/>
          </a:ln>
        </p:spPr>
      </p:pic>
      <p:pic>
        <p:nvPicPr>
          <p:cNvPr id="161" name="Google Shape;161;p8"/>
          <p:cNvPicPr preferRelativeResize="0"/>
          <p:nvPr/>
        </p:nvPicPr>
        <p:blipFill rotWithShape="1">
          <a:blip r:embed="rId5">
            <a:alphaModFix/>
          </a:blip>
          <a:srcRect/>
          <a:stretch/>
        </p:blipFill>
        <p:spPr>
          <a:xfrm>
            <a:off x="234427" y="4172176"/>
            <a:ext cx="483374" cy="7023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1b6874fd635_0_4"/>
          <p:cNvSpPr txBox="1"/>
          <p:nvPr/>
        </p:nvSpPr>
        <p:spPr>
          <a:xfrm>
            <a:off x="540825" y="1534875"/>
            <a:ext cx="7567200" cy="15330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3200"/>
              <a:buFont typeface="Arial"/>
              <a:buNone/>
            </a:pPr>
            <a:r>
              <a:rPr lang="en" sz="3200" b="0" i="0" u="none" strike="noStrike" cap="none">
                <a:solidFill>
                  <a:srgbClr val="655A87"/>
                </a:solidFill>
                <a:latin typeface="Raleway SemiBold"/>
                <a:ea typeface="Raleway SemiBold"/>
                <a:cs typeface="Raleway SemiBold"/>
                <a:sym typeface="Raleway SemiBold"/>
              </a:rPr>
              <a:t>Thank you to all UCD Library and UCDSU staff involved in the initiative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sng" strike="noStrike" cap="none">
              <a:solidFill>
                <a:schemeClr val="hlink"/>
              </a:solidFill>
              <a:latin typeface="Raleway Light"/>
              <a:ea typeface="Raleway Light"/>
              <a:cs typeface="Raleway Light"/>
              <a:sym typeface="Raleway Light"/>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Light"/>
              <a:ea typeface="Raleway Light"/>
              <a:cs typeface="Raleway Light"/>
              <a:sym typeface="Raleway Light"/>
            </a:endParaRPr>
          </a:p>
        </p:txBody>
      </p:sp>
      <p:pic>
        <p:nvPicPr>
          <p:cNvPr id="167" name="Google Shape;167;g1b6874fd635_0_4"/>
          <p:cNvPicPr preferRelativeResize="0"/>
          <p:nvPr/>
        </p:nvPicPr>
        <p:blipFill rotWithShape="1">
          <a:blip r:embed="rId3">
            <a:alphaModFix/>
          </a:blip>
          <a:srcRect/>
          <a:stretch/>
        </p:blipFill>
        <p:spPr>
          <a:xfrm>
            <a:off x="7967425" y="3997900"/>
            <a:ext cx="1050950" cy="1050950"/>
          </a:xfrm>
          <a:prstGeom prst="rect">
            <a:avLst/>
          </a:prstGeom>
          <a:noFill/>
          <a:ln>
            <a:noFill/>
          </a:ln>
        </p:spPr>
      </p:pic>
      <p:pic>
        <p:nvPicPr>
          <p:cNvPr id="168" name="Google Shape;168;g1b6874fd635_0_4"/>
          <p:cNvPicPr preferRelativeResize="0"/>
          <p:nvPr/>
        </p:nvPicPr>
        <p:blipFill rotWithShape="1">
          <a:blip r:embed="rId4">
            <a:alphaModFix/>
          </a:blip>
          <a:srcRect/>
          <a:stretch/>
        </p:blipFill>
        <p:spPr>
          <a:xfrm>
            <a:off x="234427" y="4172176"/>
            <a:ext cx="483374" cy="7023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
        <p:cNvGrpSpPr/>
        <p:nvPr/>
      </p:nvGrpSpPr>
      <p:grpSpPr>
        <a:xfrm>
          <a:off x="0" y="0"/>
          <a:ext cx="0" cy="0"/>
          <a:chOff x="0" y="0"/>
          <a:chExt cx="0" cy="0"/>
        </a:xfrm>
      </p:grpSpPr>
      <p:sp>
        <p:nvSpPr>
          <p:cNvPr id="48" name="Google Shape;48;g218b9a1aecc_0_42"/>
          <p:cNvSpPr txBox="1">
            <a:spLocks noGrp="1"/>
          </p:cNvSpPr>
          <p:nvPr>
            <p:ph type="title"/>
          </p:nvPr>
        </p:nvSpPr>
        <p:spPr>
          <a:xfrm>
            <a:off x="855300" y="647300"/>
            <a:ext cx="6110100" cy="3936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3200"/>
              <a:buNone/>
            </a:pPr>
            <a:r>
              <a:rPr lang="en">
                <a:solidFill>
                  <a:srgbClr val="655A87"/>
                </a:solidFill>
                <a:latin typeface="Raleway SemiBold"/>
                <a:ea typeface="Raleway SemiBold"/>
                <a:cs typeface="Raleway SemiBold"/>
                <a:sym typeface="Raleway SemiBold"/>
              </a:rPr>
              <a:t>Collaboration</a:t>
            </a:r>
            <a:r>
              <a:rPr lang="en"/>
              <a:t> </a:t>
            </a:r>
            <a:endParaRPr/>
          </a:p>
        </p:txBody>
      </p:sp>
      <p:pic>
        <p:nvPicPr>
          <p:cNvPr id="49" name="Google Shape;49;g218b9a1aecc_0_42"/>
          <p:cNvPicPr preferRelativeResize="0"/>
          <p:nvPr/>
        </p:nvPicPr>
        <p:blipFill rotWithShape="1">
          <a:blip r:embed="rId3">
            <a:alphaModFix/>
          </a:blip>
          <a:srcRect/>
          <a:stretch/>
        </p:blipFill>
        <p:spPr>
          <a:xfrm>
            <a:off x="6409301" y="1736826"/>
            <a:ext cx="2037975" cy="1240250"/>
          </a:xfrm>
          <a:prstGeom prst="rect">
            <a:avLst/>
          </a:prstGeom>
          <a:noFill/>
          <a:ln>
            <a:noFill/>
          </a:ln>
        </p:spPr>
      </p:pic>
      <p:pic>
        <p:nvPicPr>
          <p:cNvPr id="50" name="Google Shape;50;g218b9a1aecc_0_42"/>
          <p:cNvPicPr preferRelativeResize="0"/>
          <p:nvPr/>
        </p:nvPicPr>
        <p:blipFill rotWithShape="1">
          <a:blip r:embed="rId4">
            <a:alphaModFix/>
          </a:blip>
          <a:srcRect/>
          <a:stretch/>
        </p:blipFill>
        <p:spPr>
          <a:xfrm>
            <a:off x="485675" y="1977406"/>
            <a:ext cx="2274025" cy="1046793"/>
          </a:xfrm>
          <a:prstGeom prst="rect">
            <a:avLst/>
          </a:prstGeom>
          <a:noFill/>
          <a:ln>
            <a:noFill/>
          </a:ln>
        </p:spPr>
      </p:pic>
      <p:sp>
        <p:nvSpPr>
          <p:cNvPr id="51" name="Google Shape;51;g218b9a1aecc_0_42"/>
          <p:cNvSpPr txBox="1"/>
          <p:nvPr/>
        </p:nvSpPr>
        <p:spPr>
          <a:xfrm>
            <a:off x="2343200" y="4344025"/>
            <a:ext cx="45210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000" b="0" i="0" u="none" strike="noStrike" cap="none">
                <a:solidFill>
                  <a:srgbClr val="655A87"/>
                </a:solidFill>
                <a:latin typeface="Raleway SemiBold"/>
                <a:ea typeface="Raleway SemiBold"/>
                <a:cs typeface="Raleway SemiBold"/>
                <a:sym typeface="Raleway SemiBold"/>
              </a:rPr>
              <a:t>UCD Dean of Students</a:t>
            </a:r>
            <a:endParaRPr sz="1200" b="0" i="0" u="none" strike="noStrike" cap="none">
              <a:solidFill>
                <a:srgbClr val="000000"/>
              </a:solidFill>
              <a:latin typeface="Arial"/>
              <a:ea typeface="Arial"/>
              <a:cs typeface="Arial"/>
              <a:sym typeface="Arial"/>
            </a:endParaRPr>
          </a:p>
        </p:txBody>
      </p:sp>
      <p:grpSp>
        <p:nvGrpSpPr>
          <p:cNvPr id="52" name="Google Shape;52;g218b9a1aecc_0_42"/>
          <p:cNvGrpSpPr/>
          <p:nvPr/>
        </p:nvGrpSpPr>
        <p:grpSpPr>
          <a:xfrm>
            <a:off x="2946878" y="1478859"/>
            <a:ext cx="2772911" cy="2532645"/>
            <a:chOff x="9878272" y="2682320"/>
            <a:chExt cx="720199" cy="719767"/>
          </a:xfrm>
        </p:grpSpPr>
        <p:sp>
          <p:nvSpPr>
            <p:cNvPr id="53" name="Google Shape;53;g218b9a1aecc_0_42"/>
            <p:cNvSpPr/>
            <p:nvPr/>
          </p:nvSpPr>
          <p:spPr>
            <a:xfrm>
              <a:off x="10056560" y="2963533"/>
              <a:ext cx="541911" cy="438554"/>
            </a:xfrm>
            <a:custGeom>
              <a:avLst/>
              <a:gdLst/>
              <a:ahLst/>
              <a:cxnLst/>
              <a:rect l="l" t="t" r="r" b="b"/>
              <a:pathLst>
                <a:path w="861" h="697" extrusionOk="0">
                  <a:moveTo>
                    <a:pt x="849" y="6"/>
                  </a:moveTo>
                  <a:cubicBezTo>
                    <a:pt x="847" y="0"/>
                    <a:pt x="839" y="0"/>
                    <a:pt x="837" y="5"/>
                  </a:cubicBezTo>
                  <a:cubicBezTo>
                    <a:pt x="830" y="26"/>
                    <a:pt x="820" y="51"/>
                    <a:pt x="806" y="78"/>
                  </a:cubicBezTo>
                  <a:cubicBezTo>
                    <a:pt x="770" y="150"/>
                    <a:pt x="700" y="250"/>
                    <a:pt x="575" y="321"/>
                  </a:cubicBezTo>
                  <a:cubicBezTo>
                    <a:pt x="513" y="356"/>
                    <a:pt x="448" y="374"/>
                    <a:pt x="380" y="374"/>
                  </a:cubicBezTo>
                  <a:cubicBezTo>
                    <a:pt x="262" y="374"/>
                    <a:pt x="180" y="321"/>
                    <a:pt x="176" y="319"/>
                  </a:cubicBezTo>
                  <a:cubicBezTo>
                    <a:pt x="176" y="319"/>
                    <a:pt x="176" y="319"/>
                    <a:pt x="176" y="319"/>
                  </a:cubicBezTo>
                  <a:cubicBezTo>
                    <a:pt x="108" y="279"/>
                    <a:pt x="65" y="205"/>
                    <a:pt x="65" y="125"/>
                  </a:cubicBezTo>
                  <a:cubicBezTo>
                    <a:pt x="65" y="112"/>
                    <a:pt x="66" y="99"/>
                    <a:pt x="69" y="86"/>
                  </a:cubicBezTo>
                  <a:cubicBezTo>
                    <a:pt x="70" y="79"/>
                    <a:pt x="61" y="76"/>
                    <a:pt x="57" y="81"/>
                  </a:cubicBezTo>
                  <a:cubicBezTo>
                    <a:pt x="21" y="139"/>
                    <a:pt x="3" y="203"/>
                    <a:pt x="2" y="275"/>
                  </a:cubicBezTo>
                  <a:cubicBezTo>
                    <a:pt x="0" y="517"/>
                    <a:pt x="156" y="664"/>
                    <a:pt x="182" y="686"/>
                  </a:cubicBezTo>
                  <a:cubicBezTo>
                    <a:pt x="182" y="687"/>
                    <a:pt x="183" y="687"/>
                    <a:pt x="185" y="688"/>
                  </a:cubicBezTo>
                  <a:cubicBezTo>
                    <a:pt x="219" y="694"/>
                    <a:pt x="254" y="697"/>
                    <a:pt x="289" y="697"/>
                  </a:cubicBezTo>
                  <a:cubicBezTo>
                    <a:pt x="604" y="697"/>
                    <a:pt x="861" y="441"/>
                    <a:pt x="861" y="125"/>
                  </a:cubicBezTo>
                  <a:cubicBezTo>
                    <a:pt x="861" y="85"/>
                    <a:pt x="857" y="45"/>
                    <a:pt x="849" y="6"/>
                  </a:cubicBezTo>
                  <a:close/>
                </a:path>
              </a:pathLst>
            </a:custGeom>
            <a:solidFill>
              <a:srgbClr val="A1CAF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322B3A"/>
                </a:buClr>
                <a:buSzPts val="1400"/>
                <a:buFont typeface="Calibri"/>
                <a:buNone/>
              </a:pPr>
              <a:endParaRPr sz="1400" b="0" i="0" u="none" strike="noStrike" cap="none">
                <a:solidFill>
                  <a:srgbClr val="322B3A"/>
                </a:solidFill>
                <a:latin typeface="Calibri"/>
                <a:ea typeface="Calibri"/>
                <a:cs typeface="Calibri"/>
                <a:sym typeface="Calibri"/>
              </a:endParaRPr>
            </a:p>
          </p:txBody>
        </p:sp>
        <p:sp>
          <p:nvSpPr>
            <p:cNvPr id="54" name="Google Shape;54;g218b9a1aecc_0_42"/>
            <p:cNvSpPr/>
            <p:nvPr/>
          </p:nvSpPr>
          <p:spPr>
            <a:xfrm>
              <a:off x="9878272" y="2791266"/>
              <a:ext cx="459066" cy="594405"/>
            </a:xfrm>
            <a:custGeom>
              <a:avLst/>
              <a:gdLst/>
              <a:ahLst/>
              <a:cxnLst/>
              <a:rect l="l" t="t" r="r" b="b"/>
              <a:pathLst>
                <a:path w="729" h="945" extrusionOk="0">
                  <a:moveTo>
                    <a:pt x="717" y="228"/>
                  </a:moveTo>
                  <a:cubicBezTo>
                    <a:pt x="722" y="233"/>
                    <a:pt x="729" y="227"/>
                    <a:pt x="726" y="221"/>
                  </a:cubicBezTo>
                  <a:cubicBezTo>
                    <a:pt x="694" y="161"/>
                    <a:pt x="647" y="112"/>
                    <a:pt x="586" y="76"/>
                  </a:cubicBezTo>
                  <a:cubicBezTo>
                    <a:pt x="500" y="26"/>
                    <a:pt x="406" y="0"/>
                    <a:pt x="307" y="0"/>
                  </a:cubicBezTo>
                  <a:cubicBezTo>
                    <a:pt x="221" y="0"/>
                    <a:pt x="157" y="20"/>
                    <a:pt x="140" y="26"/>
                  </a:cubicBezTo>
                  <a:cubicBezTo>
                    <a:pt x="139" y="26"/>
                    <a:pt x="138" y="27"/>
                    <a:pt x="137" y="27"/>
                  </a:cubicBezTo>
                  <a:cubicBezTo>
                    <a:pt x="49" y="131"/>
                    <a:pt x="0" y="263"/>
                    <a:pt x="0" y="399"/>
                  </a:cubicBezTo>
                  <a:cubicBezTo>
                    <a:pt x="0" y="649"/>
                    <a:pt x="163" y="868"/>
                    <a:pt x="396" y="943"/>
                  </a:cubicBezTo>
                  <a:cubicBezTo>
                    <a:pt x="401" y="945"/>
                    <a:pt x="406" y="938"/>
                    <a:pt x="402" y="934"/>
                  </a:cubicBezTo>
                  <a:cubicBezTo>
                    <a:pt x="387" y="917"/>
                    <a:pt x="371" y="896"/>
                    <a:pt x="354" y="870"/>
                  </a:cubicBezTo>
                  <a:cubicBezTo>
                    <a:pt x="310" y="803"/>
                    <a:pt x="258" y="693"/>
                    <a:pt x="259" y="549"/>
                  </a:cubicBezTo>
                  <a:cubicBezTo>
                    <a:pt x="260" y="423"/>
                    <a:pt x="315" y="337"/>
                    <a:pt x="360" y="286"/>
                  </a:cubicBezTo>
                  <a:cubicBezTo>
                    <a:pt x="410" y="231"/>
                    <a:pt x="459" y="206"/>
                    <a:pt x="461" y="205"/>
                  </a:cubicBezTo>
                  <a:cubicBezTo>
                    <a:pt x="461" y="205"/>
                    <a:pt x="461" y="205"/>
                    <a:pt x="461" y="205"/>
                  </a:cubicBezTo>
                  <a:cubicBezTo>
                    <a:pt x="495" y="185"/>
                    <a:pt x="533" y="175"/>
                    <a:pt x="572" y="175"/>
                  </a:cubicBezTo>
                  <a:cubicBezTo>
                    <a:pt x="627" y="175"/>
                    <a:pt x="678" y="195"/>
                    <a:pt x="717" y="228"/>
                  </a:cubicBezTo>
                  <a:close/>
                </a:path>
              </a:pathLst>
            </a:custGeom>
            <a:solidFill>
              <a:srgbClr val="ECA3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322B3A"/>
                </a:buClr>
                <a:buSzPts val="1400"/>
                <a:buFont typeface="Calibri"/>
                <a:buNone/>
              </a:pPr>
              <a:endParaRPr sz="1400" b="0" i="0" u="none" strike="noStrike" cap="none">
                <a:solidFill>
                  <a:srgbClr val="322B3A"/>
                </a:solidFill>
                <a:latin typeface="Calibri"/>
                <a:ea typeface="Calibri"/>
                <a:cs typeface="Calibri"/>
                <a:sym typeface="Calibri"/>
              </a:endParaRPr>
            </a:p>
          </p:txBody>
        </p:sp>
        <p:sp>
          <p:nvSpPr>
            <p:cNvPr id="55" name="Google Shape;55;g218b9a1aecc_0_42"/>
            <p:cNvSpPr/>
            <p:nvPr/>
          </p:nvSpPr>
          <p:spPr>
            <a:xfrm>
              <a:off x="9994853" y="2682320"/>
              <a:ext cx="583546" cy="500170"/>
            </a:xfrm>
            <a:custGeom>
              <a:avLst/>
              <a:gdLst/>
              <a:ahLst/>
              <a:cxnLst/>
              <a:rect l="l" t="t" r="r" b="b"/>
              <a:pathLst>
                <a:path w="927" h="795" extrusionOk="0">
                  <a:moveTo>
                    <a:pt x="660" y="746"/>
                  </a:moveTo>
                  <a:cubicBezTo>
                    <a:pt x="871" y="626"/>
                    <a:pt x="920" y="418"/>
                    <a:pt x="927" y="385"/>
                  </a:cubicBezTo>
                  <a:cubicBezTo>
                    <a:pt x="927" y="384"/>
                    <a:pt x="927" y="383"/>
                    <a:pt x="926" y="381"/>
                  </a:cubicBezTo>
                  <a:cubicBezTo>
                    <a:pt x="846" y="153"/>
                    <a:pt x="630" y="0"/>
                    <a:pt x="387" y="0"/>
                  </a:cubicBezTo>
                  <a:cubicBezTo>
                    <a:pt x="245" y="0"/>
                    <a:pt x="109" y="53"/>
                    <a:pt x="4" y="147"/>
                  </a:cubicBezTo>
                  <a:cubicBezTo>
                    <a:pt x="0" y="151"/>
                    <a:pt x="4" y="159"/>
                    <a:pt x="10" y="158"/>
                  </a:cubicBezTo>
                  <a:cubicBezTo>
                    <a:pt x="39" y="152"/>
                    <a:pt x="78" y="147"/>
                    <a:pt x="122" y="147"/>
                  </a:cubicBezTo>
                  <a:cubicBezTo>
                    <a:pt x="226" y="147"/>
                    <a:pt x="324" y="174"/>
                    <a:pt x="414" y="227"/>
                  </a:cubicBezTo>
                  <a:cubicBezTo>
                    <a:pt x="522" y="290"/>
                    <a:pt x="570" y="381"/>
                    <a:pt x="591" y="446"/>
                  </a:cubicBezTo>
                  <a:cubicBezTo>
                    <a:pt x="613" y="514"/>
                    <a:pt x="611" y="567"/>
                    <a:pt x="611" y="573"/>
                  </a:cubicBezTo>
                  <a:cubicBezTo>
                    <a:pt x="611" y="669"/>
                    <a:pt x="549" y="752"/>
                    <a:pt x="463" y="783"/>
                  </a:cubicBezTo>
                  <a:cubicBezTo>
                    <a:pt x="457" y="785"/>
                    <a:pt x="458" y="795"/>
                    <a:pt x="465" y="795"/>
                  </a:cubicBezTo>
                  <a:cubicBezTo>
                    <a:pt x="469" y="795"/>
                    <a:pt x="474" y="795"/>
                    <a:pt x="478" y="795"/>
                  </a:cubicBezTo>
                  <a:cubicBezTo>
                    <a:pt x="541" y="795"/>
                    <a:pt x="602" y="778"/>
                    <a:pt x="660" y="746"/>
                  </a:cubicBezTo>
                  <a:close/>
                </a:path>
              </a:pathLst>
            </a:custGeom>
            <a:solidFill>
              <a:srgbClr val="B9A9E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322B3A"/>
                </a:buClr>
                <a:buSzPts val="1400"/>
                <a:buFont typeface="Calibri"/>
                <a:buNone/>
              </a:pPr>
              <a:endParaRPr sz="1400" b="0" i="0" u="none" strike="noStrike" cap="none">
                <a:solidFill>
                  <a:srgbClr val="322B3A"/>
                </a:solidFill>
                <a:latin typeface="Calibri"/>
                <a:ea typeface="Calibri"/>
                <a:cs typeface="Calibri"/>
                <a:sym typeface="Calibri"/>
              </a:endParaRPr>
            </a:p>
          </p:txBody>
        </p:sp>
      </p:grpSp>
      <p:pic>
        <p:nvPicPr>
          <p:cNvPr id="56" name="Google Shape;56;g218b9a1aecc_0_42"/>
          <p:cNvPicPr preferRelativeResize="0"/>
          <p:nvPr/>
        </p:nvPicPr>
        <p:blipFill rotWithShape="1">
          <a:blip r:embed="rId5">
            <a:alphaModFix/>
          </a:blip>
          <a:srcRect/>
          <a:stretch/>
        </p:blipFill>
        <p:spPr>
          <a:xfrm>
            <a:off x="7967425" y="3997900"/>
            <a:ext cx="1050950" cy="1050950"/>
          </a:xfrm>
          <a:prstGeom prst="rect">
            <a:avLst/>
          </a:prstGeom>
          <a:noFill/>
          <a:ln>
            <a:noFill/>
          </a:ln>
        </p:spPr>
      </p:pic>
      <p:pic>
        <p:nvPicPr>
          <p:cNvPr id="57" name="Google Shape;57;g218b9a1aecc_0_42"/>
          <p:cNvPicPr preferRelativeResize="0"/>
          <p:nvPr/>
        </p:nvPicPr>
        <p:blipFill rotWithShape="1">
          <a:blip r:embed="rId6">
            <a:alphaModFix/>
          </a:blip>
          <a:srcRect/>
          <a:stretch/>
        </p:blipFill>
        <p:spPr>
          <a:xfrm>
            <a:off x="234427" y="4172176"/>
            <a:ext cx="483374" cy="7023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5"/>
          <p:cNvSpPr txBox="1">
            <a:spLocks noGrp="1"/>
          </p:cNvSpPr>
          <p:nvPr>
            <p:ph type="title" idx="4294967295"/>
          </p:nvPr>
        </p:nvSpPr>
        <p:spPr>
          <a:xfrm>
            <a:off x="855300" y="616700"/>
            <a:ext cx="6606000" cy="3936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3200"/>
              <a:buNone/>
            </a:pPr>
            <a:r>
              <a:rPr lang="en">
                <a:solidFill>
                  <a:srgbClr val="655A87"/>
                </a:solidFill>
                <a:latin typeface="Raleway SemiBold"/>
                <a:ea typeface="Raleway SemiBold"/>
                <a:cs typeface="Raleway SemiBold"/>
                <a:sym typeface="Raleway SemiBold"/>
              </a:rPr>
              <a:t>Period Poverty</a:t>
            </a:r>
            <a:endParaRPr>
              <a:solidFill>
                <a:schemeClr val="lt1"/>
              </a:solidFill>
              <a:latin typeface="Raleway SemiBold"/>
              <a:ea typeface="Raleway SemiBold"/>
              <a:cs typeface="Raleway SemiBold"/>
              <a:sym typeface="Raleway SemiBold"/>
            </a:endParaRPr>
          </a:p>
        </p:txBody>
      </p:sp>
      <p:sp>
        <p:nvSpPr>
          <p:cNvPr id="63" name="Google Shape;63;p5"/>
          <p:cNvSpPr txBox="1">
            <a:spLocks noGrp="1"/>
          </p:cNvSpPr>
          <p:nvPr>
            <p:ph type="body" idx="4294967295"/>
          </p:nvPr>
        </p:nvSpPr>
        <p:spPr>
          <a:xfrm>
            <a:off x="855300" y="1152650"/>
            <a:ext cx="7411500" cy="3189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600"/>
              </a:spcBef>
              <a:spcAft>
                <a:spcPts val="0"/>
              </a:spcAft>
              <a:buSzPts val="2000"/>
              <a:buNone/>
            </a:pPr>
            <a:r>
              <a:rPr lang="en" sz="2000">
                <a:latin typeface="Raleway Medium"/>
                <a:ea typeface="Raleway Medium"/>
                <a:cs typeface="Raleway Medium"/>
                <a:sym typeface="Raleway Medium"/>
              </a:rPr>
              <a:t>Period poverty is the lack of access to adequate menstrual hygiene including period products, washing and waste management facilities</a:t>
            </a:r>
            <a:endParaRPr sz="2000">
              <a:latin typeface="Raleway Medium"/>
              <a:ea typeface="Raleway Medium"/>
              <a:cs typeface="Raleway Medium"/>
              <a:sym typeface="Raleway Medium"/>
            </a:endParaRPr>
          </a:p>
          <a:p>
            <a:pPr marL="457200" lvl="0" indent="-355600" algn="l" rtl="0">
              <a:lnSpc>
                <a:spcPct val="100000"/>
              </a:lnSpc>
              <a:spcBef>
                <a:spcPts val="600"/>
              </a:spcBef>
              <a:spcAft>
                <a:spcPts val="0"/>
              </a:spcAft>
              <a:buSzPts val="2000"/>
              <a:buFont typeface="Noto Sans Symbols"/>
              <a:buChar char="❑"/>
            </a:pPr>
            <a:r>
              <a:rPr lang="en" sz="2000">
                <a:latin typeface="Raleway"/>
                <a:ea typeface="Raleway"/>
                <a:cs typeface="Raleway"/>
                <a:sym typeface="Raleway"/>
              </a:rPr>
              <a:t>53,000-85,000 women in Ireland are at risk of period poverty </a:t>
            </a:r>
            <a:endParaRPr sz="2000">
              <a:latin typeface="Raleway"/>
              <a:ea typeface="Raleway"/>
              <a:cs typeface="Raleway"/>
              <a:sym typeface="Raleway"/>
            </a:endParaRPr>
          </a:p>
          <a:p>
            <a:pPr marL="457200" lvl="0" indent="-355600" algn="l" rtl="0">
              <a:lnSpc>
                <a:spcPct val="100000"/>
              </a:lnSpc>
              <a:spcBef>
                <a:spcPts val="0"/>
              </a:spcBef>
              <a:spcAft>
                <a:spcPts val="0"/>
              </a:spcAft>
              <a:buSzPts val="2000"/>
              <a:buFont typeface="Noto Sans Symbols"/>
              <a:buChar char="❑"/>
            </a:pPr>
            <a:r>
              <a:rPr lang="en" sz="2000">
                <a:latin typeface="Raleway"/>
                <a:ea typeface="Raleway"/>
                <a:cs typeface="Raleway"/>
                <a:sym typeface="Raleway"/>
              </a:rPr>
              <a:t>50% of 12-19 years olds have experienced occasional period poverty</a:t>
            </a:r>
            <a:endParaRPr sz="2000">
              <a:latin typeface="Raleway"/>
              <a:ea typeface="Raleway"/>
              <a:cs typeface="Raleway"/>
              <a:sym typeface="Raleway"/>
            </a:endParaRPr>
          </a:p>
          <a:p>
            <a:pPr marL="457200" lvl="0" indent="-355600" algn="l" rtl="0">
              <a:lnSpc>
                <a:spcPct val="100000"/>
              </a:lnSpc>
              <a:spcBef>
                <a:spcPts val="0"/>
              </a:spcBef>
              <a:spcAft>
                <a:spcPts val="0"/>
              </a:spcAft>
              <a:buSzPts val="2000"/>
              <a:buFont typeface="Noto Sans Symbols"/>
              <a:buChar char="❑"/>
            </a:pPr>
            <a:r>
              <a:rPr lang="en" sz="2000">
                <a:latin typeface="Raleway"/>
                <a:ea typeface="Raleway"/>
                <a:cs typeface="Raleway"/>
                <a:sym typeface="Raleway"/>
              </a:rPr>
              <a:t>61% have missed school as a direct result of their period</a:t>
            </a:r>
            <a:endParaRPr sz="2000">
              <a:latin typeface="Raleway"/>
              <a:ea typeface="Raleway"/>
              <a:cs typeface="Raleway"/>
              <a:sym typeface="Raleway"/>
            </a:endParaRPr>
          </a:p>
          <a:p>
            <a:pPr marL="914400" lvl="0" indent="0" algn="l" rtl="0">
              <a:lnSpc>
                <a:spcPct val="115000"/>
              </a:lnSpc>
              <a:spcBef>
                <a:spcPts val="0"/>
              </a:spcBef>
              <a:spcAft>
                <a:spcPts val="600"/>
              </a:spcAft>
              <a:buSzPts val="2000"/>
              <a:buNone/>
            </a:pPr>
            <a:endParaRPr/>
          </a:p>
        </p:txBody>
      </p:sp>
      <p:sp>
        <p:nvSpPr>
          <p:cNvPr id="64" name="Google Shape;64;p5"/>
          <p:cNvSpPr txBox="1"/>
          <p:nvPr/>
        </p:nvSpPr>
        <p:spPr>
          <a:xfrm>
            <a:off x="855300" y="4103475"/>
            <a:ext cx="6983700" cy="87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600"/>
              </a:spcBef>
              <a:spcAft>
                <a:spcPts val="0"/>
              </a:spcAft>
              <a:buClr>
                <a:srgbClr val="000000"/>
              </a:buClr>
              <a:buSzPts val="900"/>
              <a:buFont typeface="Arial"/>
              <a:buNone/>
            </a:pPr>
            <a:r>
              <a:rPr lang="en" sz="900" b="0" i="0" u="none" strike="noStrike" cap="none">
                <a:solidFill>
                  <a:srgbClr val="000000"/>
                </a:solidFill>
                <a:latin typeface="Raleway Light"/>
                <a:ea typeface="Raleway Light"/>
                <a:cs typeface="Raleway Light"/>
                <a:sym typeface="Raleway Light"/>
              </a:rPr>
              <a:t>Plan International Ireland </a:t>
            </a:r>
            <a:r>
              <a:rPr lang="en" sz="900" b="0" i="0" u="sng" strike="noStrike" cap="none">
                <a:solidFill>
                  <a:schemeClr val="hlink"/>
                </a:solidFill>
                <a:latin typeface="Raleway Light"/>
                <a:ea typeface="Raleway Light"/>
                <a:cs typeface="Raleway Light"/>
                <a:sym typeface="Raleway Light"/>
                <a:hlinkClick r:id="rId3"/>
              </a:rPr>
              <a:t>https://www.plan.ie/campaigns2/we-need-to-talk-period/</a:t>
            </a:r>
            <a:endParaRPr sz="900" b="0" i="0" u="none" strike="noStrike" cap="none">
              <a:solidFill>
                <a:srgbClr val="000000"/>
              </a:solidFill>
              <a:latin typeface="Raleway Light"/>
              <a:ea typeface="Raleway Light"/>
              <a:cs typeface="Raleway Light"/>
              <a:sym typeface="Raleway Light"/>
            </a:endParaRPr>
          </a:p>
          <a:p>
            <a:pPr marL="0" marR="0" lvl="0" indent="0" algn="l" rtl="0">
              <a:lnSpc>
                <a:spcPct val="100000"/>
              </a:lnSpc>
              <a:spcBef>
                <a:spcPts val="0"/>
              </a:spcBef>
              <a:spcAft>
                <a:spcPts val="0"/>
              </a:spcAft>
              <a:buClr>
                <a:srgbClr val="000000"/>
              </a:buClr>
              <a:buSzPts val="1800"/>
              <a:buFont typeface="Arial"/>
              <a:buNone/>
            </a:pPr>
            <a:r>
              <a:rPr lang="en" sz="900" b="0" i="0" u="none" strike="noStrike" cap="none">
                <a:solidFill>
                  <a:srgbClr val="000000"/>
                </a:solidFill>
                <a:latin typeface="Raleway Light"/>
                <a:ea typeface="Raleway Light"/>
                <a:cs typeface="Raleway Light"/>
                <a:sym typeface="Raleway Light"/>
              </a:rPr>
              <a:t>Period Poverty Sub-Committee, National Strategy for Women and Girls 2017–2020. (2021). Period poverty in Ireland: Discussion paper. Available at: </a:t>
            </a:r>
            <a:r>
              <a:rPr lang="en" sz="900" b="0" i="0" u="sng" strike="noStrike" cap="none">
                <a:solidFill>
                  <a:schemeClr val="hlink"/>
                </a:solidFill>
                <a:latin typeface="Raleway Light"/>
                <a:ea typeface="Raleway Light"/>
                <a:cs typeface="Raleway Light"/>
                <a:sym typeface="Raleway Light"/>
                <a:hlinkClick r:id="rId4"/>
              </a:rPr>
              <a:t>https://www.gov.ie/en/publication/264f4-period-poverty-in-ireland-discussion-paper-period-poverty-sub-committee-national-strategy-for-women-and-girls-20172020-february-2021/</a:t>
            </a:r>
            <a:endParaRPr sz="900" b="0" i="0" u="none" strike="noStrike" cap="none">
              <a:solidFill>
                <a:srgbClr val="000000"/>
              </a:solidFill>
              <a:latin typeface="Raleway Light"/>
              <a:ea typeface="Raleway Light"/>
              <a:cs typeface="Raleway Light"/>
              <a:sym typeface="Raleway Light"/>
            </a:endParaRPr>
          </a:p>
        </p:txBody>
      </p:sp>
      <p:pic>
        <p:nvPicPr>
          <p:cNvPr id="65" name="Google Shape;65;p5"/>
          <p:cNvPicPr preferRelativeResize="0"/>
          <p:nvPr/>
        </p:nvPicPr>
        <p:blipFill rotWithShape="1">
          <a:blip r:embed="rId5">
            <a:alphaModFix/>
          </a:blip>
          <a:srcRect/>
          <a:stretch/>
        </p:blipFill>
        <p:spPr>
          <a:xfrm>
            <a:off x="7967425" y="3997900"/>
            <a:ext cx="1050950" cy="1050950"/>
          </a:xfrm>
          <a:prstGeom prst="rect">
            <a:avLst/>
          </a:prstGeom>
          <a:noFill/>
          <a:ln>
            <a:noFill/>
          </a:ln>
        </p:spPr>
      </p:pic>
      <p:pic>
        <p:nvPicPr>
          <p:cNvPr id="66" name="Google Shape;66;p5"/>
          <p:cNvPicPr preferRelativeResize="0"/>
          <p:nvPr/>
        </p:nvPicPr>
        <p:blipFill rotWithShape="1">
          <a:blip r:embed="rId6">
            <a:alphaModFix/>
          </a:blip>
          <a:srcRect/>
          <a:stretch/>
        </p:blipFill>
        <p:spPr>
          <a:xfrm>
            <a:off x="234427" y="4172176"/>
            <a:ext cx="483374" cy="7023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g21b62688b0d_0_10"/>
          <p:cNvSpPr txBox="1">
            <a:spLocks noGrp="1"/>
          </p:cNvSpPr>
          <p:nvPr>
            <p:ph type="title"/>
          </p:nvPr>
        </p:nvSpPr>
        <p:spPr>
          <a:xfrm>
            <a:off x="855300" y="573075"/>
            <a:ext cx="3286500" cy="1245000"/>
          </a:xfrm>
          <a:prstGeom prst="rect">
            <a:avLst/>
          </a:prstGeom>
          <a:noFill/>
          <a:ln>
            <a:noFill/>
          </a:ln>
        </p:spPr>
        <p:txBody>
          <a:bodyPr spcFirstLastPara="1" wrap="square" lIns="0" tIns="0" rIns="0" bIns="0" anchor="b" anchorCtr="0">
            <a:noAutofit/>
          </a:bodyPr>
          <a:lstStyle/>
          <a:p>
            <a:pPr marL="0" lvl="0" indent="0" algn="l" rtl="0">
              <a:lnSpc>
                <a:spcPct val="115000"/>
              </a:lnSpc>
              <a:spcBef>
                <a:spcPts val="1200"/>
              </a:spcBef>
              <a:spcAft>
                <a:spcPts val="0"/>
              </a:spcAft>
              <a:buClr>
                <a:srgbClr val="000000"/>
              </a:buClr>
              <a:buSzPts val="2000"/>
              <a:buFont typeface="Arial"/>
              <a:buNone/>
            </a:pPr>
            <a:r>
              <a:rPr lang="en">
                <a:solidFill>
                  <a:srgbClr val="655A87"/>
                </a:solidFill>
                <a:latin typeface="Raleway SemiBold"/>
                <a:ea typeface="Raleway SemiBold"/>
                <a:cs typeface="Raleway SemiBold"/>
                <a:sym typeface="Raleway SemiBold"/>
              </a:rPr>
              <a:t>EDI at the heart of all we do</a:t>
            </a:r>
            <a:endParaRPr/>
          </a:p>
        </p:txBody>
      </p:sp>
      <p:sp>
        <p:nvSpPr>
          <p:cNvPr id="72" name="Google Shape;72;g21b62688b0d_0_10"/>
          <p:cNvSpPr txBox="1">
            <a:spLocks noGrp="1"/>
          </p:cNvSpPr>
          <p:nvPr>
            <p:ph type="body" idx="1"/>
          </p:nvPr>
        </p:nvSpPr>
        <p:spPr>
          <a:xfrm>
            <a:off x="855300" y="2256087"/>
            <a:ext cx="3286500" cy="1808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200"/>
              </a:spcBef>
              <a:spcAft>
                <a:spcPts val="0"/>
              </a:spcAft>
              <a:buClr>
                <a:srgbClr val="000000"/>
              </a:buClr>
              <a:buSzPts val="2000"/>
              <a:buFont typeface="Arial"/>
              <a:buNone/>
            </a:pPr>
            <a:r>
              <a:rPr lang="en" sz="2000"/>
              <a:t>To promote a culture of dignity, respect and well-being for all, and eliminate all forms of discrimination</a:t>
            </a:r>
            <a:endParaRPr sz="2000"/>
          </a:p>
          <a:p>
            <a:pPr marL="0" lvl="0" indent="0" algn="l" rtl="0">
              <a:lnSpc>
                <a:spcPct val="115000"/>
              </a:lnSpc>
              <a:spcBef>
                <a:spcPts val="0"/>
              </a:spcBef>
              <a:spcAft>
                <a:spcPts val="600"/>
              </a:spcAft>
              <a:buSzPts val="2000"/>
              <a:buNone/>
            </a:pPr>
            <a:endParaRPr sz="2000"/>
          </a:p>
        </p:txBody>
      </p:sp>
      <p:pic>
        <p:nvPicPr>
          <p:cNvPr id="73" name="Google Shape;73;g21b62688b0d_0_10"/>
          <p:cNvPicPr preferRelativeResize="0"/>
          <p:nvPr/>
        </p:nvPicPr>
        <p:blipFill rotWithShape="1">
          <a:blip r:embed="rId3">
            <a:alphaModFix/>
          </a:blip>
          <a:srcRect l="16675" r="16675"/>
          <a:stretch/>
        </p:blipFill>
        <p:spPr>
          <a:xfrm>
            <a:off x="4613950" y="613328"/>
            <a:ext cx="3916800" cy="3916800"/>
          </a:xfrm>
          <a:prstGeom prst="roundRect">
            <a:avLst>
              <a:gd name="adj" fmla="val 1241"/>
            </a:avLst>
          </a:prstGeom>
          <a:noFill/>
          <a:ln w="38100" cap="flat" cmpd="sng">
            <a:solidFill>
              <a:schemeClr val="lt1"/>
            </a:solidFill>
            <a:prstDash val="solid"/>
            <a:round/>
            <a:headEnd type="none" w="sm" len="sm"/>
            <a:tailEnd type="none" w="sm" len="sm"/>
          </a:ln>
          <a:effectLst>
            <a:outerShdw blurRad="14288" dist="57150" dir="2640000" algn="bl" rotWithShape="0">
              <a:srgbClr val="655A87">
                <a:alpha val="20000"/>
              </a:srgbClr>
            </a:outerShdw>
          </a:effectLst>
        </p:spPr>
      </p:pic>
      <p:sp>
        <p:nvSpPr>
          <p:cNvPr id="74" name="Google Shape;74;g21b62688b0d_0_10"/>
          <p:cNvSpPr txBox="1"/>
          <p:nvPr/>
        </p:nvSpPr>
        <p:spPr>
          <a:xfrm>
            <a:off x="998550" y="4502799"/>
            <a:ext cx="30000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sng" strike="noStrike" cap="none">
                <a:solidFill>
                  <a:schemeClr val="hlink"/>
                </a:solidFill>
                <a:latin typeface="Raleway Light"/>
                <a:ea typeface="Raleway Light"/>
                <a:cs typeface="Raleway Light"/>
                <a:sym typeface="Raleway Light"/>
                <a:hlinkClick r:id="rId4"/>
              </a:rPr>
              <a:t>UCD EDI Strategy and Action Plan Priorities for 2021 - 2024</a:t>
            </a:r>
            <a:endParaRPr sz="800" b="0" i="0" u="none" strike="noStrike" cap="none">
              <a:solidFill>
                <a:srgbClr val="000000"/>
              </a:solidFill>
              <a:latin typeface="Raleway Light"/>
              <a:ea typeface="Raleway Light"/>
              <a:cs typeface="Raleway Light"/>
              <a:sym typeface="Raleway Light"/>
            </a:endParaRPr>
          </a:p>
          <a:p>
            <a:pPr marL="0" marR="0" lvl="0" indent="0" algn="l" rtl="0">
              <a:lnSpc>
                <a:spcPct val="100000"/>
              </a:lnSpc>
              <a:spcBef>
                <a:spcPts val="0"/>
              </a:spcBef>
              <a:spcAft>
                <a:spcPts val="0"/>
              </a:spcAft>
              <a:buClr>
                <a:srgbClr val="000000"/>
              </a:buClr>
              <a:buSzPts val="800"/>
              <a:buFont typeface="Arial"/>
              <a:buNone/>
            </a:pPr>
            <a:r>
              <a:rPr lang="en" sz="800" b="0" i="0" u="sng" strike="noStrike" cap="none">
                <a:solidFill>
                  <a:schemeClr val="hlink"/>
                </a:solidFill>
                <a:latin typeface="Raleway Light"/>
                <a:ea typeface="Raleway Light"/>
                <a:cs typeface="Raleway Light"/>
                <a:sym typeface="Raleway Light"/>
                <a:hlinkClick r:id="rId5"/>
              </a:rPr>
              <a:t>UCD Strategy 2020-2024: Rising to the future</a:t>
            </a:r>
            <a:r>
              <a:rPr lang="en" sz="800" b="0" i="0" u="none" strike="noStrike" cap="none">
                <a:solidFill>
                  <a:srgbClr val="000000"/>
                </a:solidFill>
                <a:latin typeface="Raleway Light"/>
                <a:ea typeface="Raleway Light"/>
                <a:cs typeface="Raleway Light"/>
                <a:sym typeface="Raleway Light"/>
              </a:rPr>
              <a:t> </a:t>
            </a:r>
            <a:endParaRPr sz="1400" b="0" i="0" u="none" strike="noStrike" cap="none">
              <a:solidFill>
                <a:srgbClr val="000000"/>
              </a:solidFill>
              <a:latin typeface="Arial"/>
              <a:ea typeface="Arial"/>
              <a:cs typeface="Arial"/>
              <a:sym typeface="Arial"/>
            </a:endParaRPr>
          </a:p>
        </p:txBody>
      </p:sp>
      <p:pic>
        <p:nvPicPr>
          <p:cNvPr id="75" name="Google Shape;75;g21b62688b0d_0_10"/>
          <p:cNvPicPr preferRelativeResize="0"/>
          <p:nvPr/>
        </p:nvPicPr>
        <p:blipFill rotWithShape="1">
          <a:blip r:embed="rId6">
            <a:alphaModFix/>
          </a:blip>
          <a:srcRect/>
          <a:stretch/>
        </p:blipFill>
        <p:spPr>
          <a:xfrm>
            <a:off x="234427" y="4172176"/>
            <a:ext cx="483374" cy="7023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
        <p:cNvGrpSpPr/>
        <p:nvPr/>
      </p:nvGrpSpPr>
      <p:grpSpPr>
        <a:xfrm>
          <a:off x="0" y="0"/>
          <a:ext cx="0" cy="0"/>
          <a:chOff x="0" y="0"/>
          <a:chExt cx="0" cy="0"/>
        </a:xfrm>
      </p:grpSpPr>
      <p:sp>
        <p:nvSpPr>
          <p:cNvPr id="80" name="Google Shape;80;g21b62688b0d_0_79"/>
          <p:cNvSpPr txBox="1"/>
          <p:nvPr/>
        </p:nvSpPr>
        <p:spPr>
          <a:xfrm rot="5400000">
            <a:off x="7218337" y="1626976"/>
            <a:ext cx="3380375"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800" b="0" i="0" u="none" strike="noStrike" cap="none">
                <a:solidFill>
                  <a:schemeClr val="dk1"/>
                </a:solidFill>
                <a:latin typeface="Raleway Light"/>
                <a:ea typeface="Raleway Light"/>
                <a:cs typeface="Raleway Light"/>
                <a:sym typeface="Raleway Light"/>
              </a:rPr>
              <a:t>Image by Vincent Hoban, IT Services, University College Dublin</a:t>
            </a:r>
            <a:endParaRPr sz="800" b="0" i="0" u="none" strike="noStrike" cap="none">
              <a:solidFill>
                <a:schemeClr val="dk1"/>
              </a:solidFill>
              <a:latin typeface="Raleway Light"/>
              <a:ea typeface="Raleway Light"/>
              <a:cs typeface="Raleway Light"/>
              <a:sym typeface="Raleway Light"/>
            </a:endParaRPr>
          </a:p>
        </p:txBody>
      </p:sp>
      <p:sp>
        <p:nvSpPr>
          <p:cNvPr id="81" name="Google Shape;81;g21b62688b0d_0_79"/>
          <p:cNvSpPr txBox="1"/>
          <p:nvPr/>
        </p:nvSpPr>
        <p:spPr>
          <a:xfrm>
            <a:off x="6891050" y="545325"/>
            <a:ext cx="19086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Light"/>
              <a:ea typeface="Raleway Light"/>
              <a:cs typeface="Raleway Light"/>
              <a:sym typeface="Raleway Light"/>
            </a:endParaRPr>
          </a:p>
        </p:txBody>
      </p:sp>
      <p:sp>
        <p:nvSpPr>
          <p:cNvPr id="82" name="Google Shape;82;g21b62688b0d_0_79"/>
          <p:cNvSpPr txBox="1"/>
          <p:nvPr/>
        </p:nvSpPr>
        <p:spPr>
          <a:xfrm>
            <a:off x="235475" y="2491200"/>
            <a:ext cx="4164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1400" b="0" i="0" u="none" strike="noStrike" cap="none">
              <a:solidFill>
                <a:schemeClr val="lt1"/>
              </a:solidFill>
              <a:latin typeface="Arial"/>
              <a:ea typeface="Arial"/>
              <a:cs typeface="Arial"/>
              <a:sym typeface="Arial"/>
            </a:endParaRPr>
          </a:p>
        </p:txBody>
      </p:sp>
      <p:sp>
        <p:nvSpPr>
          <p:cNvPr id="83" name="Google Shape;83;g21b62688b0d_0_79"/>
          <p:cNvSpPr txBox="1"/>
          <p:nvPr/>
        </p:nvSpPr>
        <p:spPr>
          <a:xfrm>
            <a:off x="757425" y="3079825"/>
            <a:ext cx="54507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b="0" i="0" u="none" strike="noStrike" cap="none">
                <a:solidFill>
                  <a:schemeClr val="lt1"/>
                </a:solidFill>
                <a:latin typeface="Raleway Medium"/>
                <a:ea typeface="Raleway Medium"/>
                <a:cs typeface="Raleway Medium"/>
                <a:sym typeface="Raleway Medium"/>
              </a:rPr>
              <a:t>Creating an inclusive library for all</a:t>
            </a:r>
            <a:endParaRPr sz="3200" b="0" i="0" u="none" strike="noStrike" cap="none">
              <a:solidFill>
                <a:schemeClr val="lt1"/>
              </a:solidFill>
              <a:latin typeface="Raleway Medium"/>
              <a:ea typeface="Raleway Medium"/>
              <a:cs typeface="Raleway Medium"/>
              <a:sym typeface="Raleway Medium"/>
            </a:endParaRPr>
          </a:p>
        </p:txBody>
      </p:sp>
      <p:pic>
        <p:nvPicPr>
          <p:cNvPr id="84" name="Google Shape;84;g21b62688b0d_0_79"/>
          <p:cNvPicPr preferRelativeResize="0"/>
          <p:nvPr/>
        </p:nvPicPr>
        <p:blipFill rotWithShape="1">
          <a:blip r:embed="rId4">
            <a:alphaModFix/>
          </a:blip>
          <a:srcRect/>
          <a:stretch/>
        </p:blipFill>
        <p:spPr>
          <a:xfrm>
            <a:off x="7967425" y="3997900"/>
            <a:ext cx="1050950" cy="1050950"/>
          </a:xfrm>
          <a:prstGeom prst="rect">
            <a:avLst/>
          </a:prstGeom>
          <a:noFill/>
          <a:ln>
            <a:noFill/>
          </a:ln>
        </p:spPr>
      </p:pic>
      <p:pic>
        <p:nvPicPr>
          <p:cNvPr id="85" name="Google Shape;85;g21b62688b0d_0_79"/>
          <p:cNvPicPr preferRelativeResize="0"/>
          <p:nvPr/>
        </p:nvPicPr>
        <p:blipFill rotWithShape="1">
          <a:blip r:embed="rId5">
            <a:alphaModFix/>
          </a:blip>
          <a:srcRect/>
          <a:stretch/>
        </p:blipFill>
        <p:spPr>
          <a:xfrm>
            <a:off x="234427" y="4172176"/>
            <a:ext cx="483374" cy="7023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
          <p:cNvSpPr txBox="1">
            <a:spLocks noGrp="1"/>
          </p:cNvSpPr>
          <p:nvPr>
            <p:ph type="title"/>
          </p:nvPr>
        </p:nvSpPr>
        <p:spPr>
          <a:xfrm>
            <a:off x="431718" y="432000"/>
            <a:ext cx="6110100" cy="3963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3200"/>
              <a:buNone/>
            </a:pPr>
            <a:r>
              <a:rPr lang="en">
                <a:solidFill>
                  <a:srgbClr val="655A87"/>
                </a:solidFill>
                <a:latin typeface="Raleway SemiBold"/>
                <a:ea typeface="Raleway SemiBold"/>
                <a:cs typeface="Raleway SemiBold"/>
                <a:sym typeface="Raleway SemiBold"/>
              </a:rPr>
              <a:t>People Have Periods</a:t>
            </a:r>
            <a:endParaRPr/>
          </a:p>
        </p:txBody>
      </p:sp>
      <p:pic>
        <p:nvPicPr>
          <p:cNvPr id="91" name="Google Shape;91;p1" descr="A collage of a person&#10;&#10;Description automatically generated with low confidence"/>
          <p:cNvPicPr preferRelativeResize="0"/>
          <p:nvPr/>
        </p:nvPicPr>
        <p:blipFill rotWithShape="1">
          <a:blip r:embed="rId3">
            <a:alphaModFix/>
          </a:blip>
          <a:srcRect/>
          <a:stretch/>
        </p:blipFill>
        <p:spPr>
          <a:xfrm>
            <a:off x="2037198" y="951171"/>
            <a:ext cx="5794534" cy="3919280"/>
          </a:xfrm>
          <a:prstGeom prst="rect">
            <a:avLst/>
          </a:prstGeom>
          <a:noFill/>
          <a:ln>
            <a:noFill/>
          </a:ln>
        </p:spPr>
      </p:pic>
      <p:pic>
        <p:nvPicPr>
          <p:cNvPr id="92" name="Google Shape;92;p1"/>
          <p:cNvPicPr preferRelativeResize="0"/>
          <p:nvPr/>
        </p:nvPicPr>
        <p:blipFill rotWithShape="1">
          <a:blip r:embed="rId4">
            <a:alphaModFix/>
          </a:blip>
          <a:srcRect/>
          <a:stretch/>
        </p:blipFill>
        <p:spPr>
          <a:xfrm>
            <a:off x="7967425" y="3997900"/>
            <a:ext cx="1050950" cy="1050950"/>
          </a:xfrm>
          <a:prstGeom prst="rect">
            <a:avLst/>
          </a:prstGeom>
          <a:noFill/>
          <a:ln>
            <a:noFill/>
          </a:ln>
        </p:spPr>
      </p:pic>
      <p:pic>
        <p:nvPicPr>
          <p:cNvPr id="93" name="Google Shape;93;p1"/>
          <p:cNvPicPr preferRelativeResize="0"/>
          <p:nvPr/>
        </p:nvPicPr>
        <p:blipFill rotWithShape="1">
          <a:blip r:embed="rId5">
            <a:alphaModFix/>
          </a:blip>
          <a:srcRect/>
          <a:stretch/>
        </p:blipFill>
        <p:spPr>
          <a:xfrm>
            <a:off x="234427" y="4172176"/>
            <a:ext cx="483374" cy="7023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431999" y="432000"/>
            <a:ext cx="7336281" cy="3963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3200"/>
              <a:buNone/>
            </a:pPr>
            <a:r>
              <a:rPr lang="en">
                <a:solidFill>
                  <a:srgbClr val="655A87"/>
                </a:solidFill>
                <a:latin typeface="Raleway SemiBold"/>
                <a:ea typeface="Raleway SemiBold"/>
                <a:cs typeface="Raleway SemiBold"/>
                <a:sym typeface="Raleway SemiBold"/>
              </a:rPr>
              <a:t>The anatomy of a poster</a:t>
            </a:r>
            <a:endParaRPr>
              <a:latin typeface="Raleway"/>
              <a:ea typeface="Raleway"/>
              <a:cs typeface="Raleway"/>
              <a:sym typeface="Raleway"/>
            </a:endParaRPr>
          </a:p>
        </p:txBody>
      </p:sp>
      <p:pic>
        <p:nvPicPr>
          <p:cNvPr id="99" name="Google Shape;99;p2" descr="Graphical user interface&#10;&#10;Description automatically generated"/>
          <p:cNvPicPr preferRelativeResize="0"/>
          <p:nvPr/>
        </p:nvPicPr>
        <p:blipFill rotWithShape="1">
          <a:blip r:embed="rId3">
            <a:alphaModFix/>
          </a:blip>
          <a:srcRect/>
          <a:stretch/>
        </p:blipFill>
        <p:spPr>
          <a:xfrm>
            <a:off x="855704" y="1054847"/>
            <a:ext cx="6912576" cy="3656653"/>
          </a:xfrm>
          <a:prstGeom prst="rect">
            <a:avLst/>
          </a:prstGeom>
          <a:noFill/>
          <a:ln>
            <a:noFill/>
          </a:ln>
        </p:spPr>
      </p:pic>
      <p:pic>
        <p:nvPicPr>
          <p:cNvPr id="100" name="Google Shape;100;p2"/>
          <p:cNvPicPr preferRelativeResize="0"/>
          <p:nvPr/>
        </p:nvPicPr>
        <p:blipFill rotWithShape="1">
          <a:blip r:embed="rId4">
            <a:alphaModFix/>
          </a:blip>
          <a:srcRect/>
          <a:stretch/>
        </p:blipFill>
        <p:spPr>
          <a:xfrm>
            <a:off x="7967425" y="3997900"/>
            <a:ext cx="1050950" cy="1050950"/>
          </a:xfrm>
          <a:prstGeom prst="rect">
            <a:avLst/>
          </a:prstGeom>
          <a:noFill/>
          <a:ln>
            <a:noFill/>
          </a:ln>
        </p:spPr>
      </p:pic>
      <p:pic>
        <p:nvPicPr>
          <p:cNvPr id="101" name="Google Shape;101;p2"/>
          <p:cNvPicPr preferRelativeResize="0"/>
          <p:nvPr/>
        </p:nvPicPr>
        <p:blipFill rotWithShape="1">
          <a:blip r:embed="rId5">
            <a:alphaModFix/>
          </a:blip>
          <a:srcRect/>
          <a:stretch/>
        </p:blipFill>
        <p:spPr>
          <a:xfrm>
            <a:off x="234427" y="4172176"/>
            <a:ext cx="483374" cy="7023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3" descr="Graphical user interface, application&#10;&#10;Description automatically generated"/>
          <p:cNvPicPr preferRelativeResize="0"/>
          <p:nvPr/>
        </p:nvPicPr>
        <p:blipFill rotWithShape="1">
          <a:blip r:embed="rId3">
            <a:alphaModFix/>
          </a:blip>
          <a:srcRect/>
          <a:stretch/>
        </p:blipFill>
        <p:spPr>
          <a:xfrm>
            <a:off x="807732" y="1122233"/>
            <a:ext cx="7214347" cy="3658460"/>
          </a:xfrm>
          <a:prstGeom prst="rect">
            <a:avLst/>
          </a:prstGeom>
          <a:noFill/>
          <a:ln>
            <a:noFill/>
          </a:ln>
        </p:spPr>
      </p:pic>
      <p:sp>
        <p:nvSpPr>
          <p:cNvPr id="107" name="Google Shape;107;p3"/>
          <p:cNvSpPr txBox="1">
            <a:spLocks noGrp="1"/>
          </p:cNvSpPr>
          <p:nvPr>
            <p:ph type="title"/>
          </p:nvPr>
        </p:nvSpPr>
        <p:spPr>
          <a:xfrm>
            <a:off x="431718" y="432000"/>
            <a:ext cx="7979114" cy="3963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3200"/>
              <a:buNone/>
            </a:pPr>
            <a:r>
              <a:rPr lang="en">
                <a:solidFill>
                  <a:srgbClr val="655A87"/>
                </a:solidFill>
                <a:latin typeface="Raleway SemiBold"/>
                <a:ea typeface="Raleway SemiBold"/>
                <a:cs typeface="Raleway SemiBold"/>
                <a:sym typeface="Raleway SemiBold"/>
              </a:rPr>
              <a:t>Watch your language</a:t>
            </a:r>
            <a:endParaRPr>
              <a:solidFill>
                <a:srgbClr val="655A87"/>
              </a:solidFill>
            </a:endParaRPr>
          </a:p>
        </p:txBody>
      </p:sp>
      <p:pic>
        <p:nvPicPr>
          <p:cNvPr id="108" name="Google Shape;108;p3"/>
          <p:cNvPicPr preferRelativeResize="0"/>
          <p:nvPr/>
        </p:nvPicPr>
        <p:blipFill rotWithShape="1">
          <a:blip r:embed="rId4">
            <a:alphaModFix/>
          </a:blip>
          <a:srcRect/>
          <a:stretch/>
        </p:blipFill>
        <p:spPr>
          <a:xfrm>
            <a:off x="7967425" y="3997900"/>
            <a:ext cx="1050950" cy="1050950"/>
          </a:xfrm>
          <a:prstGeom prst="rect">
            <a:avLst/>
          </a:prstGeom>
          <a:noFill/>
          <a:ln>
            <a:noFill/>
          </a:ln>
        </p:spPr>
      </p:pic>
      <p:pic>
        <p:nvPicPr>
          <p:cNvPr id="109" name="Google Shape;109;p3"/>
          <p:cNvPicPr preferRelativeResize="0"/>
          <p:nvPr/>
        </p:nvPicPr>
        <p:blipFill rotWithShape="1">
          <a:blip r:embed="rId5">
            <a:alphaModFix/>
          </a:blip>
          <a:srcRect/>
          <a:stretch/>
        </p:blipFill>
        <p:spPr>
          <a:xfrm>
            <a:off x="234427" y="4172176"/>
            <a:ext cx="483374" cy="7023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xfrm>
            <a:off x="432000" y="432000"/>
            <a:ext cx="6380692" cy="39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3200"/>
              <a:buNone/>
            </a:pPr>
            <a:r>
              <a:rPr lang="en">
                <a:solidFill>
                  <a:srgbClr val="655A87"/>
                </a:solidFill>
                <a:latin typeface="Raleway SemiBold"/>
                <a:ea typeface="Raleway SemiBold"/>
                <a:cs typeface="Raleway SemiBold"/>
                <a:sym typeface="Raleway SemiBold"/>
              </a:rPr>
              <a:t>Harnessing social media to amplify your message</a:t>
            </a:r>
            <a:endParaRPr/>
          </a:p>
        </p:txBody>
      </p:sp>
      <p:pic>
        <p:nvPicPr>
          <p:cNvPr id="115" name="Google Shape;115;p4" descr="A picture containing text, screenshot, screen&#10;&#10;Description automatically generated"/>
          <p:cNvPicPr preferRelativeResize="0"/>
          <p:nvPr/>
        </p:nvPicPr>
        <p:blipFill rotWithShape="1">
          <a:blip r:embed="rId3">
            <a:alphaModFix/>
          </a:blip>
          <a:srcRect/>
          <a:stretch/>
        </p:blipFill>
        <p:spPr>
          <a:xfrm>
            <a:off x="190782" y="1452353"/>
            <a:ext cx="8762435" cy="2666828"/>
          </a:xfrm>
          <a:prstGeom prst="rect">
            <a:avLst/>
          </a:prstGeom>
          <a:noFill/>
          <a:ln>
            <a:noFill/>
          </a:ln>
        </p:spPr>
      </p:pic>
      <p:pic>
        <p:nvPicPr>
          <p:cNvPr id="116" name="Google Shape;116;p4"/>
          <p:cNvPicPr preferRelativeResize="0"/>
          <p:nvPr/>
        </p:nvPicPr>
        <p:blipFill rotWithShape="1">
          <a:blip r:embed="rId4">
            <a:alphaModFix/>
          </a:blip>
          <a:srcRect/>
          <a:stretch/>
        </p:blipFill>
        <p:spPr>
          <a:xfrm>
            <a:off x="7967425" y="3997900"/>
            <a:ext cx="1050950" cy="1050950"/>
          </a:xfrm>
          <a:prstGeom prst="rect">
            <a:avLst/>
          </a:prstGeom>
          <a:noFill/>
          <a:ln>
            <a:noFill/>
          </a:ln>
        </p:spPr>
      </p:pic>
      <p:pic>
        <p:nvPicPr>
          <p:cNvPr id="117" name="Google Shape;117;p4"/>
          <p:cNvPicPr preferRelativeResize="0"/>
          <p:nvPr/>
        </p:nvPicPr>
        <p:blipFill rotWithShape="1">
          <a:blip r:embed="rId5">
            <a:alphaModFix/>
          </a:blip>
          <a:srcRect/>
          <a:stretch/>
        </p:blipFill>
        <p:spPr>
          <a:xfrm>
            <a:off x="234427" y="4172176"/>
            <a:ext cx="483374" cy="702399"/>
          </a:xfrm>
          <a:prstGeom prst="rect">
            <a:avLst/>
          </a:prstGeom>
          <a:noFill/>
          <a:ln>
            <a:noFill/>
          </a:ln>
        </p:spPr>
      </p:pic>
    </p:spTree>
  </p:cSld>
  <p:clrMapOvr>
    <a:masterClrMapping/>
  </p:clrMapOvr>
</p:sld>
</file>

<file path=ppt/theme/theme1.xml><?xml version="1.0" encoding="utf-8"?>
<a:theme xmlns:a="http://schemas.openxmlformats.org/drawingml/2006/main" name="SlidesCarnival base template">
  <a:themeElements>
    <a:clrScheme name="Custom 347">
      <a:dk1>
        <a:srgbClr val="322B3A"/>
      </a:dk1>
      <a:lt1>
        <a:srgbClr val="FFFFFF"/>
      </a:lt1>
      <a:dk2>
        <a:srgbClr val="B6B4BE"/>
      </a:dk2>
      <a:lt2>
        <a:srgbClr val="F1ECEE"/>
      </a:lt2>
      <a:accent1>
        <a:srgbClr val="ECA3BD"/>
      </a:accent1>
      <a:accent2>
        <a:srgbClr val="B9A9E9"/>
      </a:accent2>
      <a:accent3>
        <a:srgbClr val="A1CAF3"/>
      </a:accent3>
      <a:accent4>
        <a:srgbClr val="A9E9D5"/>
      </a:accent4>
      <a:accent5>
        <a:srgbClr val="C3E299"/>
      </a:accent5>
      <a:accent6>
        <a:srgbClr val="F7DDAD"/>
      </a:accent6>
      <a:hlink>
        <a:srgbClr val="55406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891</Words>
  <Application>Microsoft Office PowerPoint</Application>
  <PresentationFormat>On-screen Show (16:9)</PresentationFormat>
  <Paragraphs>79</Paragraphs>
  <Slides>15</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Nunito</vt:lpstr>
      <vt:lpstr>Raleway Medium</vt:lpstr>
      <vt:lpstr>Raleway</vt:lpstr>
      <vt:lpstr>Arial</vt:lpstr>
      <vt:lpstr>Noto Sans Symbols</vt:lpstr>
      <vt:lpstr>Raleway ExtraBold</vt:lpstr>
      <vt:lpstr>Calibri</vt:lpstr>
      <vt:lpstr>Satisfy</vt:lpstr>
      <vt:lpstr>Raleway SemiBold</vt:lpstr>
      <vt:lpstr>Raleway Light</vt:lpstr>
      <vt:lpstr>SlidesCarnival base template</vt:lpstr>
      <vt:lpstr>This is Your Presentation Title</vt:lpstr>
      <vt:lpstr>Collaboration </vt:lpstr>
      <vt:lpstr>Period Poverty</vt:lpstr>
      <vt:lpstr>EDI at the heart of all we do</vt:lpstr>
      <vt:lpstr>PowerPoint Presentation</vt:lpstr>
      <vt:lpstr>People Have Periods</vt:lpstr>
      <vt:lpstr>The anatomy of a poster</vt:lpstr>
      <vt:lpstr>Watch your language</vt:lpstr>
      <vt:lpstr>Harnessing social media to amplify your message</vt:lpstr>
      <vt:lpstr>Use all the channels at your disposal</vt:lpstr>
      <vt:lpstr>Hitting the jackpot</vt:lpstr>
      <vt:lpstr>Operation and lessons learnt…</vt:lpstr>
      <vt:lpstr>Impact</vt:lpstr>
      <vt:lpstr>And how does it look now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Library</dc:creator>
  <cp:lastModifiedBy>vanessa buckley</cp:lastModifiedBy>
  <cp:revision>1</cp:revision>
  <dcterms:modified xsi:type="dcterms:W3CDTF">2023-03-16T12:51:03Z</dcterms:modified>
</cp:coreProperties>
</file>